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comments/comment1.xml" ContentType="application/vnd.openxmlformats-officedocument.presentationml.comments+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98" r:id="rId1"/>
  </p:sldMasterIdLst>
  <p:notesMasterIdLst>
    <p:notesMasterId r:id="rId3"/>
  </p:notesMasterIdLst>
  <p:handoutMasterIdLst>
    <p:handoutMasterId r:id="rId4"/>
  </p:handoutMasterIdLst>
  <p:sldIdLst>
    <p:sldId id="256" r:id="rId2"/>
  </p:sldIdLst>
  <p:sldSz cx="28803600" cy="43205400"/>
  <p:notesSz cx="7099300"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oulfa" initials="o"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4B4B"/>
    <a:srgbClr val="FF2929"/>
    <a:srgbClr val="FF6161"/>
    <a:srgbClr val="A8E0D3"/>
    <a:srgbClr val="EF99E5"/>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588" autoAdjust="0"/>
    <p:restoredTop sz="95421" autoAdjust="0"/>
  </p:normalViewPr>
  <p:slideViewPr>
    <p:cSldViewPr>
      <p:cViewPr>
        <p:scale>
          <a:sx n="28" d="100"/>
          <a:sy n="28" d="100"/>
        </p:scale>
        <p:origin x="-1266" y="-90"/>
      </p:cViewPr>
      <p:guideLst>
        <p:guide orient="horz" pos="13608"/>
        <p:guide pos="907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tags" Target="tags/tag1.xml"/><Relationship Id="rId10" Type="http://schemas.openxmlformats.org/officeDocument/2006/relationships/tableStyles" Target="tableStyles.xml"/><Relationship Id="rId4" Type="http://schemas.openxmlformats.org/officeDocument/2006/relationships/handoutMaster" Target="handoutMasters/handoutMaster1.xml"/><Relationship Id="rId9"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2-19T13:15:57.770" idx="1">
    <p:pos x="10" y="10"/>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dirty="0"/>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25/02/2015</a:t>
            </a:fld>
            <a:endParaRPr lang="fr-FR" dirty="0"/>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dirty="0"/>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‹N°›</a:t>
            </a:fld>
            <a:endParaRPr lang="fr-FR"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2725" y="0"/>
            <a:ext cx="3076575"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88" y="0"/>
            <a:ext cx="3076575"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a:pPr>
                <a:defRPr/>
              </a:pPr>
              <a:t>16-06-1435</a:t>
            </a:fld>
            <a:endParaRPr/>
          </a:p>
        </p:txBody>
      </p:sp>
      <p:sp>
        <p:nvSpPr>
          <p:cNvPr id="12292" name="Espace réservé de l'image des diapositives 3"/>
          <p:cNvSpPr>
            <a:spLocks noGrp="1" noRot="1" noChangeAspect="1"/>
          </p:cNvSpPr>
          <p:nvPr>
            <p:ph type="sldImg" idx="2"/>
          </p:nvPr>
        </p:nvSpPr>
        <p:spPr bwMode="auto">
          <a:xfrm>
            <a:off x="2270125" y="768350"/>
            <a:ext cx="2559050"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09613" y="4860925"/>
            <a:ext cx="5680075"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2725" y="9721850"/>
            <a:ext cx="3076575"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88" y="9721850"/>
            <a:ext cx="3076575"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‹N°›</a:t>
            </a:fld>
            <a:endParaRPr/>
          </a:p>
        </p:txBody>
      </p:sp>
    </p:spTree>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a:xfrm>
            <a:off x="2270125" y="768350"/>
            <a:ext cx="2559050" cy="3836988"/>
          </a:xfrm>
          <a:ln/>
        </p:spPr>
      </p:sp>
      <p:sp>
        <p:nvSpPr>
          <p:cNvPr id="13315" name="Espace réservé des commentaires 2"/>
          <p:cNvSpPr txBox="1">
            <a:spLocks noGrp="1"/>
          </p:cNvSpPr>
          <p:nvPr>
            <p:ph type="body" sz="quarter" idx="1"/>
          </p:nvPr>
        </p:nvSpPr>
        <p:spPr bwMode="auto">
          <a:noFill/>
        </p:spPr>
        <p:txBody>
          <a:bodyPr numCol="1">
            <a:prstTxWarp prst="textNoShape">
              <a:avLst/>
            </a:prstTxWarp>
          </a:bodyPr>
          <a:lstStyle/>
          <a:p>
            <a:pPr algn="l" rtl="0" eaLnBrk="1"/>
            <a:endParaRPr lang="ar-DZ" dirty="0" smtClean="0">
              <a:latin typeface="Calibri" pitchFamily="34" charset="0"/>
            </a:endParaRPr>
          </a:p>
        </p:txBody>
      </p:sp>
      <p:sp>
        <p:nvSpPr>
          <p:cNvPr id="4" name="Espace réservé du numéro de diapositive 3"/>
          <p:cNvSpPr txBox="1"/>
          <p:nvPr/>
        </p:nvSpPr>
        <p:spPr>
          <a:xfrm>
            <a:off x="1588" y="9721850"/>
            <a:ext cx="3076575" cy="511175"/>
          </a:xfrm>
          <a:prstGeom prst="rect">
            <a:avLst/>
          </a:prstGeom>
          <a:noFill/>
          <a:ln>
            <a:noFill/>
          </a:ln>
        </p:spPr>
        <p:txBody>
          <a:bodyPr lIns="94768" tIns="47384" rIns="94768" bIns="47384" anchor="b"/>
          <a:lstStyle/>
          <a:p>
            <a:pPr defTabSz="947684" rtl="1" fontAlgn="auto">
              <a:spcBef>
                <a:spcPts val="0"/>
              </a:spcBef>
              <a:spcAft>
                <a:spcPts val="0"/>
              </a:spcAft>
              <a:defRPr sz="1800" b="0" i="0" u="none" strike="noStrike" kern="0" cap="none" spc="0" baseline="0">
                <a:solidFill>
                  <a:srgbClr val="000000"/>
                </a:solidFill>
                <a:uFillTx/>
              </a:defRPr>
            </a:pPr>
            <a:fld id="{96B1A438-0D45-474A-91A5-3F69146C3BE8}" type="slidenum">
              <a:rPr kern="0">
                <a:solidFill>
                  <a:srgbClr val="000000"/>
                </a:solidFill>
                <a:latin typeface="+mn-lt"/>
                <a:cs typeface="+mn-cs"/>
              </a:rPr>
              <a:pPr defTabSz="947684" rtl="1" fontAlgn="auto">
                <a:spcBef>
                  <a:spcPts val="0"/>
                </a:spcBef>
                <a:spcAft>
                  <a:spcPts val="0"/>
                </a:spcAft>
                <a:defRPr sz="1800" b="0" i="0" u="none" strike="noStrike" kern="0" cap="none" spc="0" baseline="0">
                  <a:solidFill>
                    <a:srgbClr val="000000"/>
                  </a:solidFill>
                  <a:uFillTx/>
                </a:defRPr>
              </a:pPr>
              <a:t>1</a:t>
            </a:fld>
            <a:endParaRPr lang="ar-DZ" sz="1200" kern="0" dirty="0">
              <a:solidFill>
                <a:srgbClr val="000000"/>
              </a:solidFill>
              <a:latin typeface="Tahoma" pitchFamily="34"/>
              <a:cs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337043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dirty="0"/>
          </a:p>
        </p:txBody>
      </p:sp>
      <p:sp>
        <p:nvSpPr>
          <p:cNvPr id="29" name="Titre 28"/>
          <p:cNvSpPr>
            <a:spLocks noGrp="1"/>
          </p:cNvSpPr>
          <p:nvPr>
            <p:ph type="ctrTitle"/>
          </p:nvPr>
        </p:nvSpPr>
        <p:spPr>
          <a:xfrm>
            <a:off x="1200150" y="30576492"/>
            <a:ext cx="26643330" cy="770096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00150" y="24483060"/>
            <a:ext cx="26643330" cy="5760720"/>
          </a:xfrm>
        </p:spPr>
        <p:txBody>
          <a:bodyPr anchor="b"/>
          <a:lstStyle>
            <a:lvl1pPr marL="0" indent="0" algn="l">
              <a:buNone/>
              <a:defRPr sz="10800">
                <a:solidFill>
                  <a:schemeClr val="tx2">
                    <a:shade val="75000"/>
                  </a:schemeClr>
                </a:solidFill>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endParaRPr lang="en-US" dirty="0"/>
          </a:p>
        </p:txBody>
      </p:sp>
      <p:sp>
        <p:nvSpPr>
          <p:cNvPr id="2" name="Espace réservé du pied de page 1"/>
          <p:cNvSpPr>
            <a:spLocks noGrp="1"/>
          </p:cNvSpPr>
          <p:nvPr>
            <p:ph type="ftr" sz="quarter" idx="11"/>
          </p:nvPr>
        </p:nvSpPr>
        <p:spPr/>
        <p:txBody>
          <a:bodyPr/>
          <a:lstStyle/>
          <a:p>
            <a:pPr>
              <a:defRPr/>
            </a:pPr>
            <a:endParaRPr lang="en-US" dirty="0"/>
          </a:p>
        </p:txBody>
      </p:sp>
      <p:sp>
        <p:nvSpPr>
          <p:cNvPr id="15" name="Espace réservé du numéro de diapositive 14"/>
          <p:cNvSpPr>
            <a:spLocks noGrp="1"/>
          </p:cNvSpPr>
          <p:nvPr>
            <p:ph type="sldNum" sz="quarter" idx="12"/>
          </p:nvPr>
        </p:nvSpPr>
        <p:spPr>
          <a:xfrm>
            <a:off x="25923240" y="40785898"/>
            <a:ext cx="2390699" cy="1555394"/>
          </a:xfrm>
        </p:spPr>
        <p:txBody>
          <a:bodyPr/>
          <a:lstStyle/>
          <a:p>
            <a:pPr>
              <a:defRPr/>
            </a:pPr>
            <a:fld id="{5998369B-A6EF-43F8-95E5-75D0C38FAAC1}" type="slidenum">
              <a:rPr lang="fr-FR" smtClean="0"/>
              <a:pPr>
                <a:defRPr/>
              </a:pPr>
              <a:t>‹N°›</a:t>
            </a:fld>
            <a:endParaRPr lang="fr-F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
        <p:nvSpPr>
          <p:cNvPr id="6" name="Espace réservé du numéro de diapositive 5"/>
          <p:cNvSpPr>
            <a:spLocks noGrp="1"/>
          </p:cNvSpPr>
          <p:nvPr>
            <p:ph type="sldNum" sz="quarter" idx="12"/>
          </p:nvPr>
        </p:nvSpPr>
        <p:spPr/>
        <p:txBody>
          <a:bodyPr/>
          <a:lstStyle/>
          <a:p>
            <a:pPr>
              <a:defRPr/>
            </a:pPr>
            <a:fld id="{CAB33F9F-9394-40C0-B684-8FA80BC0590D}" type="slidenum">
              <a:rPr lang="fr-FR" smtClean="0"/>
              <a:pPr>
                <a:defRPr/>
              </a:pPr>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602700" y="3460442"/>
            <a:ext cx="5760720" cy="3686460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3460442"/>
            <a:ext cx="19682460" cy="3686460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
        <p:nvSpPr>
          <p:cNvPr id="6" name="Espace réservé du numéro de diapositive 5"/>
          <p:cNvSpPr>
            <a:spLocks noGrp="1"/>
          </p:cNvSpPr>
          <p:nvPr>
            <p:ph type="sldNum" sz="quarter" idx="12"/>
          </p:nvPr>
        </p:nvSpPr>
        <p:spPr/>
        <p:txBody>
          <a:bodyPr/>
          <a:lstStyle/>
          <a:p>
            <a:pPr>
              <a:defRPr/>
            </a:pPr>
            <a:fld id="{0750E905-AE62-4E92-AB62-C68FE6EFA973}" type="slidenum">
              <a:rPr lang="fr-FR" smtClean="0"/>
              <a:pPr>
                <a:defRPr/>
              </a:pPr>
              <a:t>‹N°›</a:t>
            </a:fld>
            <a:endParaRPr lang="fr-F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dirty="0"/>
          </a:p>
        </p:txBody>
      </p:sp>
      <p:sp>
        <p:nvSpPr>
          <p:cNvPr id="8" name="Espace réservé du pied de page 2"/>
          <p:cNvSpPr txBox="1">
            <a:spLocks noGrp="1"/>
          </p:cNvSpPr>
          <p:nvPr>
            <p:ph type="ftr" sz="quarter" idx="11"/>
          </p:nvPr>
        </p:nvSpPr>
        <p:spPr/>
        <p:txBody>
          <a:bodyPr/>
          <a:lstStyle>
            <a:lvl1pPr>
              <a:defRPr/>
            </a:lvl1pPr>
          </a:lstStyle>
          <a:p>
            <a:pPr>
              <a:defRPr/>
            </a:pPr>
            <a:endParaRPr lang="en-US" dirty="0"/>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‹N°›</a:t>
            </a:fld>
            <a:endParaRPr lang="en-US" dirty="0"/>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dirty="0"/>
          </a:p>
        </p:txBody>
      </p:sp>
      <p:sp>
        <p:nvSpPr>
          <p:cNvPr id="19" name="Espace réservé du pied de page 18"/>
          <p:cNvSpPr>
            <a:spLocks noGrp="1"/>
          </p:cNvSpPr>
          <p:nvPr>
            <p:ph type="ftr" sz="quarter" idx="11"/>
          </p:nvPr>
        </p:nvSpPr>
        <p:spPr>
          <a:xfrm>
            <a:off x="11281410" y="480063"/>
            <a:ext cx="9121140" cy="1820228"/>
          </a:xfrm>
        </p:spPr>
        <p:txBody>
          <a:bodyPr/>
          <a:lstStyle/>
          <a:p>
            <a:pPr>
              <a:defRPr/>
            </a:pPr>
            <a:endParaRPr lang="en-US" dirty="0"/>
          </a:p>
        </p:txBody>
      </p:sp>
      <p:sp>
        <p:nvSpPr>
          <p:cNvPr id="16" name="Espace réservé du numéro de diapositive 15"/>
          <p:cNvSpPr>
            <a:spLocks noGrp="1"/>
          </p:cNvSpPr>
          <p:nvPr>
            <p:ph type="sldNum" sz="quarter" idx="12"/>
          </p:nvPr>
        </p:nvSpPr>
        <p:spPr>
          <a:xfrm>
            <a:off x="25923240" y="40785898"/>
            <a:ext cx="2390699" cy="1555394"/>
          </a:xfrm>
        </p:spPr>
        <p:txBody>
          <a:bodyPr/>
          <a:lstStyle/>
          <a:p>
            <a:pPr>
              <a:defRPr/>
            </a:pPr>
            <a:fld id="{CD22DD83-822A-4458-B54D-F6C19E849AD6}" type="slidenum">
              <a:rPr lang="fr-FR" smtClean="0"/>
              <a:pPr>
                <a:defRPr/>
              </a:pPr>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217028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dirty="0"/>
          </a:p>
        </p:txBody>
      </p:sp>
      <p:sp>
        <p:nvSpPr>
          <p:cNvPr id="6" name="Espace réservé du texte 5"/>
          <p:cNvSpPr>
            <a:spLocks noGrp="1"/>
          </p:cNvSpPr>
          <p:nvPr>
            <p:ph type="body" idx="1"/>
          </p:nvPr>
        </p:nvSpPr>
        <p:spPr>
          <a:xfrm>
            <a:off x="1200150" y="10561320"/>
            <a:ext cx="26643330" cy="7680960"/>
          </a:xfrm>
        </p:spPr>
        <p:txBody>
          <a:bodyPr anchor="b"/>
          <a:lstStyle>
            <a:lvl1pPr marL="0" indent="0" algn="r">
              <a:buNone/>
              <a:defRPr sz="9000">
                <a:solidFill>
                  <a:schemeClr val="tx2">
                    <a:shade val="75000"/>
                  </a:schemeClr>
                </a:solidFill>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endParaRPr lang="en-US" dirty="0"/>
          </a:p>
        </p:txBody>
      </p:sp>
      <p:sp>
        <p:nvSpPr>
          <p:cNvPr id="11" name="Espace réservé du pied de page 10"/>
          <p:cNvSpPr>
            <a:spLocks noGrp="1"/>
          </p:cNvSpPr>
          <p:nvPr>
            <p:ph type="ftr" sz="quarter" idx="11"/>
          </p:nvPr>
        </p:nvSpPr>
        <p:spPr/>
        <p:txBody>
          <a:bodyPr/>
          <a:lstStyle/>
          <a:p>
            <a:pPr>
              <a:defRPr/>
            </a:pPr>
            <a:endParaRPr lang="en-US" dirty="0"/>
          </a:p>
        </p:txBody>
      </p:sp>
      <p:sp>
        <p:nvSpPr>
          <p:cNvPr id="16" name="Espace réservé du numéro de diapositive 15"/>
          <p:cNvSpPr>
            <a:spLocks noGrp="1"/>
          </p:cNvSpPr>
          <p:nvPr>
            <p:ph type="sldNum" sz="quarter" idx="12"/>
          </p:nvPr>
        </p:nvSpPr>
        <p:spPr/>
        <p:txBody>
          <a:bodyPr/>
          <a:lstStyle/>
          <a:p>
            <a:pPr>
              <a:defRPr/>
            </a:pPr>
            <a:fld id="{E583A91D-B29B-48B7-AFCB-AEF1403C1B0E}" type="slidenum">
              <a:rPr lang="fr-FR" smtClean="0"/>
              <a:pPr>
                <a:defRPr/>
              </a:pPr>
              <a:t>‹N°›</a:t>
            </a:fld>
            <a:endParaRPr lang="fr-FR" dirty="0"/>
          </a:p>
        </p:txBody>
      </p:sp>
      <p:sp>
        <p:nvSpPr>
          <p:cNvPr id="8" name="Titre 7"/>
          <p:cNvSpPr>
            <a:spLocks noGrp="1"/>
          </p:cNvSpPr>
          <p:nvPr>
            <p:ph type="title"/>
          </p:nvPr>
        </p:nvSpPr>
        <p:spPr>
          <a:xfrm>
            <a:off x="568496" y="18566638"/>
            <a:ext cx="27363420" cy="7464398"/>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960120" y="10081260"/>
            <a:ext cx="1320165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4641830" y="10081260"/>
            <a:ext cx="1368171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endParaRPr lang="en-US" dirty="0"/>
          </a:p>
        </p:txBody>
      </p:sp>
      <p:sp>
        <p:nvSpPr>
          <p:cNvPr id="10" name="Espace réservé du pied de page 9"/>
          <p:cNvSpPr>
            <a:spLocks noGrp="1"/>
          </p:cNvSpPr>
          <p:nvPr>
            <p:ph type="ftr" sz="quarter" idx="11"/>
          </p:nvPr>
        </p:nvSpPr>
        <p:spPr/>
        <p:txBody>
          <a:bodyPr/>
          <a:lstStyle/>
          <a:p>
            <a:pPr>
              <a:defRPr/>
            </a:pPr>
            <a:endParaRPr lang="en-US" dirty="0"/>
          </a:p>
        </p:txBody>
      </p:sp>
      <p:sp>
        <p:nvSpPr>
          <p:cNvPr id="31" name="Espace réservé du numéro de diapositive 30"/>
          <p:cNvSpPr>
            <a:spLocks noGrp="1"/>
          </p:cNvSpPr>
          <p:nvPr>
            <p:ph type="sldNum" sz="quarter" idx="12"/>
          </p:nvPr>
        </p:nvSpPr>
        <p:spPr/>
        <p:txBody>
          <a:bodyPr/>
          <a:lstStyle/>
          <a:p>
            <a:pPr>
              <a:defRPr/>
            </a:pPr>
            <a:fld id="{05FD7F8C-D0B9-4E1C-845F-F1E829A3BEF6}" type="slidenum">
              <a:rPr lang="fr-FR" smtClean="0"/>
              <a:pPr>
                <a:defRPr/>
              </a:pPr>
              <a:t>‹N°›</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960120" y="34084260"/>
            <a:ext cx="27123390" cy="5560695"/>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886549" y="4200525"/>
            <a:ext cx="13515251"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4631830" y="4200525"/>
            <a:ext cx="13520559"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886549" y="8291036"/>
            <a:ext cx="13515251"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4643500" y="8291036"/>
            <a:ext cx="13508888"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endParaRPr lang="en-US" dirty="0"/>
          </a:p>
        </p:txBody>
      </p:sp>
      <p:sp>
        <p:nvSpPr>
          <p:cNvPr id="6" name="Espace réservé du pied de page 5"/>
          <p:cNvSpPr>
            <a:spLocks noGrp="1"/>
          </p:cNvSpPr>
          <p:nvPr>
            <p:ph type="ftr" sz="quarter" idx="11"/>
          </p:nvPr>
        </p:nvSpPr>
        <p:spPr/>
        <p:txBody>
          <a:bodyPr/>
          <a:lstStyle/>
          <a:p>
            <a:pPr>
              <a:defRPr/>
            </a:pPr>
            <a:endParaRPr lang="en-US" dirty="0"/>
          </a:p>
        </p:txBody>
      </p:sp>
      <p:sp>
        <p:nvSpPr>
          <p:cNvPr id="7" name="Espace réservé du numéro de diapositive 6"/>
          <p:cNvSpPr>
            <a:spLocks noGrp="1"/>
          </p:cNvSpPr>
          <p:nvPr>
            <p:ph type="sldNum" sz="quarter" idx="12"/>
          </p:nvPr>
        </p:nvSpPr>
        <p:spPr>
          <a:xfrm>
            <a:off x="25923240" y="40805100"/>
            <a:ext cx="2400300" cy="1555394"/>
          </a:xfrm>
        </p:spPr>
        <p:txBody>
          <a:bodyPr/>
          <a:lstStyle/>
          <a:p>
            <a:pPr>
              <a:defRPr/>
            </a:pPr>
            <a:fld id="{AD521F33-FD0F-4C65-96E5-BC59B162C37F}" type="slidenum">
              <a:rPr lang="fr-FR" smtClean="0"/>
              <a:pPr>
                <a:defRPr/>
              </a:pPr>
              <a:t>‹N°›</a:t>
            </a:fld>
            <a:endParaRPr lang="fr-FR" dirty="0"/>
          </a:p>
        </p:txBody>
      </p:sp>
      <p:sp>
        <p:nvSpPr>
          <p:cNvPr id="11" name="Connecteur droit 10"/>
          <p:cNvSpPr>
            <a:spLocks noChangeShapeType="1"/>
          </p:cNvSpPr>
          <p:nvPr/>
        </p:nvSpPr>
        <p:spPr bwMode="auto">
          <a:xfrm>
            <a:off x="1620202" y="37924743"/>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endParaRPr lang="en-US" dirty="0"/>
          </a:p>
        </p:txBody>
      </p:sp>
      <p:sp>
        <p:nvSpPr>
          <p:cNvPr id="21" name="Espace réservé du pied de page 20"/>
          <p:cNvSpPr>
            <a:spLocks noGrp="1"/>
          </p:cNvSpPr>
          <p:nvPr>
            <p:ph type="ftr" sz="quarter" idx="11"/>
          </p:nvPr>
        </p:nvSpPr>
        <p:spPr/>
        <p:txBody>
          <a:bodyPr/>
          <a:lstStyle/>
          <a:p>
            <a:pPr>
              <a:defRPr/>
            </a:pPr>
            <a:endParaRPr lang="en-US" dirty="0"/>
          </a:p>
        </p:txBody>
      </p:sp>
      <p:sp>
        <p:nvSpPr>
          <p:cNvPr id="6" name="Espace réservé du numéro de diapositive 5"/>
          <p:cNvSpPr>
            <a:spLocks noGrp="1"/>
          </p:cNvSpPr>
          <p:nvPr>
            <p:ph type="sldNum" sz="quarter" idx="12"/>
          </p:nvPr>
        </p:nvSpPr>
        <p:spPr/>
        <p:txBody>
          <a:bodyPr/>
          <a:lstStyle/>
          <a:p>
            <a:pPr>
              <a:defRPr/>
            </a:pPr>
            <a:fld id="{194FF44E-2F55-4665-9AA7-2C9C8519604F}" type="slidenum">
              <a:rPr lang="fr-FR" smtClean="0"/>
              <a:pPr>
                <a:defRPr/>
              </a:pPr>
              <a:t>‹N°›</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endParaRPr lang="en-US" dirty="0"/>
          </a:p>
        </p:txBody>
      </p:sp>
      <p:sp>
        <p:nvSpPr>
          <p:cNvPr id="24" name="Espace réservé du pied de page 23"/>
          <p:cNvSpPr>
            <a:spLocks noGrp="1"/>
          </p:cNvSpPr>
          <p:nvPr>
            <p:ph type="ftr" sz="quarter" idx="11"/>
          </p:nvPr>
        </p:nvSpPr>
        <p:spPr/>
        <p:txBody>
          <a:bodyPr/>
          <a:lstStyle/>
          <a:p>
            <a:pPr>
              <a:defRPr/>
            </a:pPr>
            <a:endParaRPr lang="en-US" dirty="0"/>
          </a:p>
        </p:txBody>
      </p:sp>
      <p:sp>
        <p:nvSpPr>
          <p:cNvPr id="7" name="Espace réservé du numéro de diapositive 6"/>
          <p:cNvSpPr>
            <a:spLocks noGrp="1"/>
          </p:cNvSpPr>
          <p:nvPr>
            <p:ph type="sldNum" sz="quarter" idx="12"/>
          </p:nvPr>
        </p:nvSpPr>
        <p:spPr/>
        <p:txBody>
          <a:bodyPr/>
          <a:lstStyle/>
          <a:p>
            <a:pPr>
              <a:defRPr/>
            </a:pPr>
            <a:fld id="{4FA50C5F-7891-4283-8718-228137E765B6}" type="slidenum">
              <a:rPr lang="fr-FR" smtClean="0"/>
              <a:pPr>
                <a:defRPr/>
              </a:pPr>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620202" y="36849440"/>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dirty="0"/>
          </a:p>
        </p:txBody>
      </p:sp>
      <p:sp>
        <p:nvSpPr>
          <p:cNvPr id="12" name="Titre 11"/>
          <p:cNvSpPr>
            <a:spLocks noGrp="1"/>
          </p:cNvSpPr>
          <p:nvPr>
            <p:ph type="title"/>
          </p:nvPr>
        </p:nvSpPr>
        <p:spPr>
          <a:xfrm>
            <a:off x="1440180" y="34564320"/>
            <a:ext cx="26643330" cy="3280410"/>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440182" y="3840480"/>
            <a:ext cx="9476186" cy="30243780"/>
          </a:xfrm>
        </p:spPr>
        <p:txBody>
          <a:bodyPr/>
          <a:lstStyle>
            <a:lvl1pPr marL="0" indent="0">
              <a:buNone/>
              <a:defRPr sz="6300"/>
            </a:lvl1pPr>
            <a:lvl2pPr>
              <a:buNone/>
              <a:defRPr sz="54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261407" y="3840480"/>
            <a:ext cx="16822103" cy="30243780"/>
          </a:xfrm>
        </p:spPr>
        <p:txBody>
          <a:bodyPr/>
          <a:lstStyle>
            <a:lvl1pPr>
              <a:defRPr sz="14400"/>
            </a:lvl1pPr>
            <a:lvl2pPr>
              <a:defRPr sz="12600"/>
            </a:lvl2pPr>
            <a:lvl3pPr>
              <a:defRPr sz="10800"/>
            </a:lvl3pPr>
            <a:lvl4pPr>
              <a:defRPr sz="9000"/>
            </a:lvl4pPr>
            <a:lvl5pPr>
              <a:defRPr sz="9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dirty="0"/>
          </a:p>
        </p:txBody>
      </p:sp>
      <p:sp>
        <p:nvSpPr>
          <p:cNvPr id="29" name="Espace réservé du pied de page 28"/>
          <p:cNvSpPr>
            <a:spLocks noGrp="1"/>
          </p:cNvSpPr>
          <p:nvPr>
            <p:ph type="ftr" sz="quarter" idx="11"/>
          </p:nvPr>
        </p:nvSpPr>
        <p:spPr/>
        <p:txBody>
          <a:bodyPr/>
          <a:lstStyle/>
          <a:p>
            <a:pPr>
              <a:defRPr/>
            </a:pPr>
            <a:endParaRPr lang="en-US" dirty="0"/>
          </a:p>
        </p:txBody>
      </p:sp>
      <p:sp>
        <p:nvSpPr>
          <p:cNvPr id="7" name="Espace réservé du numéro de diapositive 6"/>
          <p:cNvSpPr>
            <a:spLocks noGrp="1"/>
          </p:cNvSpPr>
          <p:nvPr>
            <p:ph type="sldNum" sz="quarter" idx="12"/>
          </p:nvPr>
        </p:nvSpPr>
        <p:spPr/>
        <p:txBody>
          <a:bodyPr/>
          <a:lstStyle/>
          <a:p>
            <a:pPr>
              <a:defRPr/>
            </a:pPr>
            <a:fld id="{0BBFC409-5C0D-4F4F-B1EA-92DFE8CC3C4D}" type="slidenum">
              <a:rPr lang="fr-FR" smtClean="0"/>
              <a:pPr>
                <a:defRPr/>
              </a:pPr>
              <a:t>‹N°›</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041380" y="3884794"/>
            <a:ext cx="15841980" cy="2304288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400"/>
            </a:lvl1pPr>
          </a:lstStyle>
          <a:p>
            <a:r>
              <a:rPr kumimoji="0" lang="fr-FR" dirty="0"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
        <p:nvSpPr>
          <p:cNvPr id="31" name="Espace réservé du numéro de diapositive 30"/>
          <p:cNvSpPr>
            <a:spLocks noGrp="1"/>
          </p:cNvSpPr>
          <p:nvPr>
            <p:ph type="sldNum" sz="quarter" idx="12"/>
          </p:nvPr>
        </p:nvSpPr>
        <p:spPr/>
        <p:txBody>
          <a:bodyPr/>
          <a:lstStyle/>
          <a:p>
            <a:pPr>
              <a:defRPr/>
            </a:pPr>
            <a:fld id="{BF8DD6B3-DE42-45A2-A527-B993F55AC13A}" type="slidenum">
              <a:rPr lang="fr-FR" smtClean="0"/>
              <a:pPr>
                <a:defRPr/>
              </a:pPr>
              <a:t>‹N°›</a:t>
            </a:fld>
            <a:endParaRPr lang="fr-FR" dirty="0"/>
          </a:p>
        </p:txBody>
      </p:sp>
      <p:sp>
        <p:nvSpPr>
          <p:cNvPr id="17" name="Titre 16"/>
          <p:cNvSpPr>
            <a:spLocks noGrp="1"/>
          </p:cNvSpPr>
          <p:nvPr>
            <p:ph type="title"/>
          </p:nvPr>
        </p:nvSpPr>
        <p:spPr>
          <a:xfrm>
            <a:off x="1200150" y="31460688"/>
            <a:ext cx="18482310" cy="3290414"/>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00150" y="34859273"/>
            <a:ext cx="18482310" cy="4840605"/>
          </a:xfrm>
        </p:spPr>
        <p:txBody>
          <a:bodyPr lIns="493776" tIns="0"/>
          <a:lstStyle>
            <a:lvl1pPr marL="0" indent="0">
              <a:buNone/>
              <a:defRPr sz="6300"/>
            </a:lvl1pPr>
            <a:lvl2pPr>
              <a:defRPr sz="54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dirty="0"/>
          </a:p>
        </p:txBody>
      </p:sp>
      <p:sp>
        <p:nvSpPr>
          <p:cNvPr id="8" name="Espace réservé du texte 7"/>
          <p:cNvSpPr>
            <a:spLocks noGrp="1"/>
          </p:cNvSpPr>
          <p:nvPr>
            <p:ph type="body" idx="1"/>
          </p:nvPr>
        </p:nvSpPr>
        <p:spPr>
          <a:xfrm>
            <a:off x="960120" y="9791224"/>
            <a:ext cx="27363420" cy="28513567"/>
          </a:xfrm>
          <a:prstGeom prst="rect">
            <a:avLst/>
          </a:prstGeom>
        </p:spPr>
        <p:txBody>
          <a:bodyPr vert="horz" lIns="411480" tIns="205740" rIns="411480" bIns="205740">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0402550" y="480063"/>
            <a:ext cx="7920990" cy="1820228"/>
          </a:xfrm>
          <a:prstGeom prst="rect">
            <a:avLst/>
          </a:prstGeom>
        </p:spPr>
        <p:txBody>
          <a:bodyPr vert="horz" lIns="411480" tIns="205740" rIns="411480" bIns="205740"/>
          <a:lstStyle>
            <a:lvl1pPr algn="l" eaLnBrk="1" latinLnBrk="0" hangingPunct="1">
              <a:defRPr kumimoji="0" sz="5400">
                <a:solidFill>
                  <a:schemeClr val="accent1">
                    <a:shade val="75000"/>
                  </a:schemeClr>
                </a:solidFill>
              </a:defRPr>
            </a:lvl1pPr>
          </a:lstStyle>
          <a:p>
            <a:pPr>
              <a:defRPr/>
            </a:pPr>
            <a:endParaRPr lang="en-US" dirty="0"/>
          </a:p>
        </p:txBody>
      </p:sp>
      <p:sp>
        <p:nvSpPr>
          <p:cNvPr id="28" name="Espace réservé du pied de page 27"/>
          <p:cNvSpPr>
            <a:spLocks noGrp="1"/>
          </p:cNvSpPr>
          <p:nvPr>
            <p:ph type="ftr" sz="quarter" idx="3"/>
          </p:nvPr>
        </p:nvSpPr>
        <p:spPr>
          <a:xfrm>
            <a:off x="9841230" y="480063"/>
            <a:ext cx="10561320" cy="1820228"/>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endParaRPr lang="en-US" dirty="0"/>
          </a:p>
        </p:txBody>
      </p:sp>
      <p:sp>
        <p:nvSpPr>
          <p:cNvPr id="5" name="Espace réservé du numéro de diapositive 4"/>
          <p:cNvSpPr>
            <a:spLocks noGrp="1"/>
          </p:cNvSpPr>
          <p:nvPr>
            <p:ph type="sldNum" sz="quarter" idx="4"/>
          </p:nvPr>
        </p:nvSpPr>
        <p:spPr>
          <a:xfrm>
            <a:off x="25923240" y="40805103"/>
            <a:ext cx="2400300" cy="1540193"/>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fld id="{6014CD5F-2915-4A8F-8678-4A81C212C2F1}" type="slidenum">
              <a:rPr lang="fr-FR" smtClean="0"/>
              <a:pPr>
                <a:defRPr/>
              </a:pPr>
              <a:t>‹N°›</a:t>
            </a:fld>
            <a:endParaRPr lang="fr-FR" dirty="0"/>
          </a:p>
        </p:txBody>
      </p:sp>
      <p:sp>
        <p:nvSpPr>
          <p:cNvPr id="10" name="Espace réservé du titre 9"/>
          <p:cNvSpPr>
            <a:spLocks noGrp="1"/>
          </p:cNvSpPr>
          <p:nvPr>
            <p:ph type="title"/>
          </p:nvPr>
        </p:nvSpPr>
        <p:spPr>
          <a:xfrm>
            <a:off x="960120" y="2880360"/>
            <a:ext cx="27363420" cy="5280660"/>
          </a:xfrm>
          <a:prstGeom prst="rect">
            <a:avLst/>
          </a:prstGeom>
        </p:spPr>
        <p:txBody>
          <a:bodyPr vert="horz" lIns="411480" tIns="205740" rIns="411480" bIns="205740"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dirty="0"/>
          </a:p>
        </p:txBody>
      </p:sp>
      <p:sp>
        <p:nvSpPr>
          <p:cNvPr id="12" name="Connecteur droit 11"/>
          <p:cNvSpPr>
            <a:spLocks noChangeShapeType="1"/>
          </p:cNvSpPr>
          <p:nvPr/>
        </p:nvSpPr>
        <p:spPr bwMode="auto">
          <a:xfrm>
            <a:off x="1620202" y="6665315"/>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dirty="0"/>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Lst>
  <p:txStyles>
    <p:titleStyle>
      <a:lvl1pPr algn="l" rtl="1" eaLnBrk="1" latinLnBrk="0" hangingPunct="1">
        <a:spcBef>
          <a:spcPct val="0"/>
        </a:spcBef>
        <a:buNone/>
        <a:defRPr kumimoji="0" sz="162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43050" indent="-1543050" algn="r" rtl="1" eaLnBrk="1" latinLnBrk="0" hangingPunct="1">
        <a:spcBef>
          <a:spcPct val="20000"/>
        </a:spcBef>
        <a:buClr>
          <a:schemeClr val="accent1"/>
        </a:buClr>
        <a:buSzPct val="70000"/>
        <a:buFont typeface="Wingdings 2"/>
        <a:buChar char=""/>
        <a:defRPr kumimoji="0" sz="14400" kern="1200">
          <a:solidFill>
            <a:schemeClr val="tx2"/>
          </a:solidFill>
          <a:latin typeface="+mn-lt"/>
          <a:ea typeface="+mn-ea"/>
          <a:cs typeface="+mn-cs"/>
        </a:defRPr>
      </a:lvl1pPr>
      <a:lvl2pPr marL="3343275" indent="-1285875" algn="r" rtl="1" eaLnBrk="1" latinLnBrk="0" hangingPunct="1">
        <a:spcBef>
          <a:spcPct val="20000"/>
        </a:spcBef>
        <a:buClr>
          <a:schemeClr val="accent1"/>
        </a:buClr>
        <a:buSzPct val="70000"/>
        <a:buFont typeface="Wingdings 2"/>
        <a:buChar char=""/>
        <a:defRPr kumimoji="0" sz="12600" kern="1200">
          <a:solidFill>
            <a:schemeClr val="tx2"/>
          </a:solidFill>
          <a:latin typeface="+mn-lt"/>
          <a:ea typeface="+mn-ea"/>
          <a:cs typeface="+mn-cs"/>
        </a:defRPr>
      </a:lvl2pPr>
      <a:lvl3pPr marL="5143500" indent="-1028700" algn="r" rtl="1" eaLnBrk="1" latinLnBrk="0" hangingPunct="1">
        <a:spcBef>
          <a:spcPct val="20000"/>
        </a:spcBef>
        <a:buClr>
          <a:schemeClr val="accent1"/>
        </a:buClr>
        <a:buSzPct val="70000"/>
        <a:buFont typeface="Wingdings 2"/>
        <a:buChar char=""/>
        <a:defRPr kumimoji="0" sz="10800" kern="1200">
          <a:solidFill>
            <a:schemeClr val="tx2"/>
          </a:solidFill>
          <a:latin typeface="+mn-lt"/>
          <a:ea typeface="+mn-ea"/>
          <a:cs typeface="+mn-cs"/>
        </a:defRPr>
      </a:lvl3pPr>
      <a:lvl4pPr marL="7200900" indent="-1028700" algn="r" rtl="1" eaLnBrk="1" latinLnBrk="0" hangingPunct="1">
        <a:spcBef>
          <a:spcPct val="20000"/>
        </a:spcBef>
        <a:buClr>
          <a:schemeClr val="accent1"/>
        </a:buClr>
        <a:buSzPct val="70000"/>
        <a:buFont typeface="Wingdings 2"/>
        <a:buChar char=""/>
        <a:defRPr kumimoji="0" sz="9000" kern="1200">
          <a:solidFill>
            <a:schemeClr val="tx2"/>
          </a:solidFill>
          <a:latin typeface="+mn-lt"/>
          <a:ea typeface="+mn-ea"/>
          <a:cs typeface="+mn-cs"/>
        </a:defRPr>
      </a:lvl4pPr>
      <a:lvl5pPr marL="92583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5pPr>
      <a:lvl6pPr marL="113157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6pPr>
      <a:lvl7pPr marL="13373100" indent="-1028700" algn="r" rtl="1" eaLnBrk="1" latinLnBrk="0" hangingPunct="1">
        <a:spcBef>
          <a:spcPct val="20000"/>
        </a:spcBef>
        <a:buClr>
          <a:schemeClr val="accent1"/>
        </a:buClr>
        <a:buSzPct val="60000"/>
        <a:buFont typeface="Wingdings 2"/>
        <a:buChar char=""/>
        <a:defRPr kumimoji="0" sz="7200" kern="1200">
          <a:solidFill>
            <a:schemeClr val="tx2"/>
          </a:solidFill>
          <a:latin typeface="+mn-lt"/>
          <a:ea typeface="+mn-ea"/>
          <a:cs typeface="+mn-cs"/>
        </a:defRPr>
      </a:lvl7pPr>
      <a:lvl8pPr marL="15430500" indent="-1028700" algn="r" rtl="1" eaLnBrk="1" latinLnBrk="0" hangingPunct="1">
        <a:spcBef>
          <a:spcPct val="20000"/>
        </a:spcBef>
        <a:buClr>
          <a:schemeClr val="accent1"/>
        </a:buClr>
        <a:buSzPct val="60000"/>
        <a:buFont typeface="Wingdings 2"/>
        <a:buChar char=""/>
        <a:defRPr kumimoji="0" sz="7200" kern="1200" baseline="0">
          <a:solidFill>
            <a:schemeClr val="tx2"/>
          </a:solidFill>
          <a:latin typeface="+mn-lt"/>
          <a:ea typeface="+mn-ea"/>
          <a:cs typeface="+mn-cs"/>
        </a:defRPr>
      </a:lvl8pPr>
      <a:lvl9pPr marL="17487900" indent="-1028700" algn="r" rtl="1" eaLnBrk="1" latinLnBrk="0" hangingPunct="1">
        <a:spcBef>
          <a:spcPct val="20000"/>
        </a:spcBef>
        <a:buClr>
          <a:schemeClr val="accent1"/>
        </a:buClr>
        <a:buSzPct val="60000"/>
        <a:buFont typeface="Wingdings 2"/>
        <a:buChar char=""/>
        <a:defRPr kumimoji="0" sz="63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comments" Target="../comments/commen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1"/>
          <p:cNvSpPr/>
          <p:nvPr/>
        </p:nvSpPr>
        <p:spPr>
          <a:xfrm>
            <a:off x="2543092" y="0"/>
            <a:ext cx="23574539" cy="3886075"/>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gd name="adj" fmla="val 50424"/>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fontAlgn="auto">
              <a:spcBef>
                <a:spcPts val="0"/>
              </a:spcBef>
              <a:spcAft>
                <a:spcPts val="0"/>
              </a:spcAft>
              <a:defRPr/>
            </a:pPr>
            <a:r>
              <a:rPr lang="ar-DZ" sz="4400" b="1" dirty="0" smtClean="0">
                <a:ln w="11430"/>
                <a:solidFill>
                  <a:schemeClr val="tx1"/>
                </a:solidFill>
                <a:effectLst>
                  <a:outerShdw blurRad="50800" dist="39000" dir="5460000" algn="tl">
                    <a:srgbClr val="000000">
                      <a:alpha val="38000"/>
                    </a:srgbClr>
                  </a:outerShdw>
                </a:effectLst>
                <a:latin typeface="Arial" pitchFamily="34" charset="0"/>
                <a:cs typeface="Arial" pitchFamily="34" charset="0"/>
              </a:rPr>
              <a:t>استخدام الصحف الالكترونية والصحف المكتوبة في الوسط الجامعي </a:t>
            </a:r>
          </a:p>
          <a:p>
            <a:pPr algn="ctr" rtl="1" fontAlgn="auto">
              <a:spcBef>
                <a:spcPts val="0"/>
              </a:spcBef>
              <a:spcAft>
                <a:spcPts val="0"/>
              </a:spcAft>
              <a:defRPr/>
            </a:pPr>
            <a:r>
              <a:rPr lang="ar-DZ" sz="4400" b="1" dirty="0" smtClean="0">
                <a:ln w="11430"/>
                <a:solidFill>
                  <a:schemeClr val="tx1"/>
                </a:solidFill>
                <a:effectLst>
                  <a:outerShdw blurRad="50800" dist="39000" dir="5460000" algn="tl">
                    <a:srgbClr val="000000">
                      <a:alpha val="38000"/>
                    </a:srgbClr>
                  </a:outerShdw>
                </a:effectLst>
                <a:latin typeface="Arial" pitchFamily="34" charset="0"/>
                <a:cs typeface="Arial" pitchFamily="34" charset="0"/>
              </a:rPr>
              <a:t>دراسة ميدانية لعينة من الأساتذة بجامعة قاصدي مرباح ورقلة </a:t>
            </a:r>
            <a:endParaRPr lang="fr-FR" sz="4400" b="1" dirty="0" smtClean="0">
              <a:ln w="11430"/>
              <a:solidFill>
                <a:schemeClr val="tx1"/>
              </a:solidFill>
              <a:effectLst>
                <a:outerShdw blurRad="50800" dist="39000" dir="5460000" algn="tl">
                  <a:srgbClr val="000000">
                    <a:alpha val="38000"/>
                  </a:srgbClr>
                </a:outerShdw>
              </a:effectLst>
              <a:latin typeface="Arial" pitchFamily="34" charset="0"/>
              <a:cs typeface="Arial" pitchFamily="34" charset="0"/>
            </a:endParaRPr>
          </a:p>
          <a:p>
            <a:pPr algn="ctr" rtl="1" fontAlgn="auto">
              <a:spcBef>
                <a:spcPts val="0"/>
              </a:spcBef>
              <a:spcAft>
                <a:spcPts val="0"/>
              </a:spcAft>
              <a:defRPr/>
            </a:pPr>
            <a:r>
              <a:rPr lang="fr-FR" sz="4000" b="1" dirty="0" smtClean="0">
                <a:ln w="11430"/>
                <a:solidFill>
                  <a:schemeClr val="tx1"/>
                </a:solidFill>
                <a:effectLst>
                  <a:outerShdw blurRad="50800" dist="39000" dir="5460000" algn="tl">
                    <a:srgbClr val="000000">
                      <a:alpha val="38000"/>
                    </a:srgbClr>
                  </a:outerShdw>
                </a:effectLst>
                <a:latin typeface="Arial" pitchFamily="34" charset="0"/>
                <a:cs typeface="Arial" pitchFamily="34" charset="0"/>
              </a:rPr>
              <a:t>Use of </a:t>
            </a:r>
            <a:r>
              <a:rPr lang="fr-FR" sz="4000" b="1" dirty="0" err="1" smtClean="0">
                <a:ln w="11430"/>
                <a:solidFill>
                  <a:schemeClr val="tx1"/>
                </a:solidFill>
                <a:effectLst>
                  <a:outerShdw blurRad="50800" dist="39000" dir="5460000" algn="tl">
                    <a:srgbClr val="000000">
                      <a:alpha val="38000"/>
                    </a:srgbClr>
                  </a:outerShdw>
                </a:effectLst>
                <a:latin typeface="Arial" pitchFamily="34" charset="0"/>
                <a:cs typeface="Arial" pitchFamily="34" charset="0"/>
              </a:rPr>
              <a:t>electronic</a:t>
            </a:r>
            <a:r>
              <a:rPr lang="fr-FR" sz="4000" b="1" dirty="0" smtClean="0">
                <a:ln w="11430"/>
                <a:solidFill>
                  <a:schemeClr val="tx1"/>
                </a:solidFill>
                <a:effectLst>
                  <a:outerShdw blurRad="50800" dist="39000" dir="5460000" algn="tl">
                    <a:srgbClr val="000000">
                      <a:alpha val="38000"/>
                    </a:srgbClr>
                  </a:outerShdw>
                </a:effectLst>
                <a:latin typeface="Arial" pitchFamily="34" charset="0"/>
                <a:cs typeface="Arial" pitchFamily="34" charset="0"/>
              </a:rPr>
              <a:t> and </a:t>
            </a:r>
            <a:r>
              <a:rPr lang="fr-FR" sz="4000" b="1" dirty="0" err="1" smtClean="0">
                <a:ln w="11430"/>
                <a:solidFill>
                  <a:schemeClr val="tx1"/>
                </a:solidFill>
                <a:effectLst>
                  <a:outerShdw blurRad="50800" dist="39000" dir="5460000" algn="tl">
                    <a:srgbClr val="000000">
                      <a:alpha val="38000"/>
                    </a:srgbClr>
                  </a:outerShdw>
                </a:effectLst>
                <a:latin typeface="Arial" pitchFamily="34" charset="0"/>
                <a:cs typeface="Arial" pitchFamily="34" charset="0"/>
              </a:rPr>
              <a:t>printed</a:t>
            </a:r>
            <a:r>
              <a:rPr lang="fr-FR" sz="4000" b="1" dirty="0" smtClean="0">
                <a:ln w="11430"/>
                <a:solidFill>
                  <a:schemeClr val="tx1"/>
                </a:solidFill>
                <a:effectLst>
                  <a:outerShdw blurRad="50800" dist="39000" dir="5460000" algn="tl">
                    <a:srgbClr val="000000">
                      <a:alpha val="38000"/>
                    </a:srgbClr>
                  </a:outerShdw>
                </a:effectLst>
                <a:latin typeface="Arial" pitchFamily="34" charset="0"/>
                <a:cs typeface="Arial" pitchFamily="34" charset="0"/>
              </a:rPr>
              <a:t> </a:t>
            </a:r>
            <a:r>
              <a:rPr lang="fr-FR" sz="4000" b="1" dirty="0" err="1" smtClean="0">
                <a:ln w="11430"/>
                <a:solidFill>
                  <a:schemeClr val="tx1"/>
                </a:solidFill>
                <a:effectLst>
                  <a:outerShdw blurRad="50800" dist="39000" dir="5460000" algn="tl">
                    <a:srgbClr val="000000">
                      <a:alpha val="38000"/>
                    </a:srgbClr>
                  </a:outerShdw>
                </a:effectLst>
                <a:latin typeface="Arial" pitchFamily="34" charset="0"/>
                <a:cs typeface="Arial" pitchFamily="34" charset="0"/>
              </a:rPr>
              <a:t>newspapers</a:t>
            </a:r>
            <a:r>
              <a:rPr lang="fr-FR" sz="4000" b="1" dirty="0" smtClean="0">
                <a:ln w="11430"/>
                <a:solidFill>
                  <a:schemeClr val="tx1"/>
                </a:solidFill>
                <a:effectLst>
                  <a:outerShdw blurRad="50800" dist="39000" dir="5460000" algn="tl">
                    <a:srgbClr val="000000">
                      <a:alpha val="38000"/>
                    </a:srgbClr>
                  </a:outerShdw>
                </a:effectLst>
                <a:latin typeface="Arial" pitchFamily="34" charset="0"/>
                <a:cs typeface="Arial" pitchFamily="34" charset="0"/>
              </a:rPr>
              <a:t> in the </a:t>
            </a:r>
            <a:r>
              <a:rPr lang="fr-FR" sz="4000" b="1" dirty="0" err="1" smtClean="0">
                <a:ln w="11430"/>
                <a:solidFill>
                  <a:schemeClr val="tx1"/>
                </a:solidFill>
                <a:effectLst>
                  <a:outerShdw blurRad="50800" dist="39000" dir="5460000" algn="tl">
                    <a:srgbClr val="000000">
                      <a:alpha val="38000"/>
                    </a:srgbClr>
                  </a:outerShdw>
                </a:effectLst>
                <a:latin typeface="Arial" pitchFamily="34" charset="0"/>
                <a:cs typeface="Arial" pitchFamily="34" charset="0"/>
              </a:rPr>
              <a:t>university</a:t>
            </a:r>
            <a:r>
              <a:rPr lang="fr-FR" sz="4000" b="1" dirty="0" smtClean="0">
                <a:ln w="11430"/>
                <a:solidFill>
                  <a:schemeClr val="tx1"/>
                </a:solidFill>
                <a:effectLst>
                  <a:outerShdw blurRad="50800" dist="39000" dir="5460000" algn="tl">
                    <a:srgbClr val="000000">
                      <a:alpha val="38000"/>
                    </a:srgbClr>
                  </a:outerShdw>
                </a:effectLst>
                <a:latin typeface="Arial" pitchFamily="34" charset="0"/>
                <a:cs typeface="Arial" pitchFamily="34" charset="0"/>
              </a:rPr>
              <a:t> </a:t>
            </a:r>
            <a:r>
              <a:rPr lang="fr-FR" sz="4000" b="1" dirty="0" err="1" smtClean="0">
                <a:ln w="11430"/>
                <a:solidFill>
                  <a:schemeClr val="tx1"/>
                </a:solidFill>
                <a:effectLst>
                  <a:outerShdw blurRad="50800" dist="39000" dir="5460000" algn="tl">
                    <a:srgbClr val="000000">
                      <a:alpha val="38000"/>
                    </a:srgbClr>
                  </a:outerShdw>
                </a:effectLst>
                <a:latin typeface="Arial" pitchFamily="34" charset="0"/>
                <a:cs typeface="Arial" pitchFamily="34" charset="0"/>
              </a:rPr>
              <a:t>community</a:t>
            </a:r>
            <a:endParaRPr lang="ar-DZ" sz="4000" b="1" dirty="0" smtClean="0">
              <a:ln w="11430"/>
              <a:solidFill>
                <a:schemeClr val="tx1"/>
              </a:solidFill>
              <a:effectLst>
                <a:outerShdw blurRad="50800" dist="39000" dir="5460000" algn="tl">
                  <a:srgbClr val="000000">
                    <a:alpha val="38000"/>
                  </a:srgbClr>
                </a:outerShdw>
              </a:effectLst>
              <a:latin typeface="Arial" pitchFamily="34" charset="0"/>
              <a:cs typeface="Arial" pitchFamily="34" charset="0"/>
            </a:endParaRPr>
          </a:p>
          <a:p>
            <a:pPr algn="ctr" rtl="1" fontAlgn="auto">
              <a:spcBef>
                <a:spcPts val="0"/>
              </a:spcBef>
              <a:spcAft>
                <a:spcPts val="0"/>
              </a:spcAft>
              <a:defRPr/>
            </a:pPr>
            <a:r>
              <a:rPr lang="ar-DZ" sz="4100" b="1" dirty="0" smtClean="0">
                <a:ln w="11430"/>
                <a:solidFill>
                  <a:schemeClr val="tx1"/>
                </a:solidFill>
                <a:effectLst>
                  <a:outerShdw blurRad="50800" dist="39000" dir="5460000" algn="tl">
                    <a:srgbClr val="000000">
                      <a:alpha val="38000"/>
                    </a:srgbClr>
                  </a:outerShdw>
                </a:effectLst>
                <a:latin typeface="Arial" pitchFamily="34"/>
                <a:cs typeface="Arial" pitchFamily="34"/>
              </a:rPr>
              <a:t>كلية العلوم الإنسانية والاجتماعية </a:t>
            </a:r>
          </a:p>
          <a:p>
            <a:pPr algn="ctr" rtl="1" fontAlgn="auto">
              <a:spcBef>
                <a:spcPts val="0"/>
              </a:spcBef>
              <a:spcAft>
                <a:spcPts val="0"/>
              </a:spcAft>
              <a:defRPr/>
            </a:pPr>
            <a:r>
              <a:rPr lang="ar-DZ" sz="4100" b="1" dirty="0" smtClean="0">
                <a:ln w="11430"/>
                <a:solidFill>
                  <a:schemeClr val="tx1"/>
                </a:solidFill>
                <a:effectLst>
                  <a:outerShdw blurRad="50800" dist="39000" dir="5460000" algn="tl">
                    <a:srgbClr val="000000">
                      <a:alpha val="38000"/>
                    </a:srgbClr>
                  </a:outerShdw>
                </a:effectLst>
                <a:latin typeface="Arial" pitchFamily="34"/>
                <a:cs typeface="Arial" pitchFamily="34"/>
              </a:rPr>
              <a:t>دراسة مقارنة </a:t>
            </a:r>
            <a:endParaRPr lang="en-US" sz="4100" b="1" dirty="0">
              <a:ln w="11430"/>
              <a:solidFill>
                <a:schemeClr val="tx1"/>
              </a:solidFill>
              <a:effectLst>
                <a:outerShdw blurRad="50800" dist="39000" dir="5460000" algn="tl">
                  <a:srgbClr val="000000">
                    <a:alpha val="38000"/>
                  </a:srgbClr>
                </a:outerShdw>
              </a:effectLst>
              <a:latin typeface="Arial" pitchFamily="34"/>
              <a:cs typeface="Arial" pitchFamily="34"/>
            </a:endParaRPr>
          </a:p>
        </p:txBody>
      </p:sp>
      <p:pic>
        <p:nvPicPr>
          <p:cNvPr id="29" name="Picture 193" descr="Univ-Sigle"/>
          <p:cNvPicPr>
            <a:picLocks noChangeAspect="1"/>
          </p:cNvPicPr>
          <p:nvPr/>
        </p:nvPicPr>
        <p:blipFill>
          <a:blip r:embed="rId3" cstate="print"/>
          <a:stretch>
            <a:fillRect/>
          </a:stretch>
        </p:blipFill>
        <p:spPr>
          <a:xfrm>
            <a:off x="0" y="314176"/>
            <a:ext cx="2341559" cy="25003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270" name="Rectangle 30"/>
          <p:cNvSpPr>
            <a:spLocks noChangeArrowheads="1"/>
          </p:cNvSpPr>
          <p:nvPr/>
        </p:nvSpPr>
        <p:spPr bwMode="auto">
          <a:xfrm>
            <a:off x="0" y="2957519"/>
            <a:ext cx="2686049" cy="923312"/>
          </a:xfrm>
          <a:prstGeom prst="rect">
            <a:avLst/>
          </a:prstGeom>
          <a:noFill/>
          <a:ln w="9525">
            <a:noFill/>
            <a:miter lim="800000"/>
            <a:headEnd/>
            <a:tailEnd/>
          </a:ln>
        </p:spPr>
        <p:txBody>
          <a:bodyPr lIns="91422" tIns="45711" rIns="91422" bIns="45711" anchorCtr="1">
            <a:spAutoFit/>
          </a:bodyPr>
          <a:lstStyle/>
          <a:p>
            <a:pPr algn="ctr"/>
            <a:r>
              <a:rPr lang="ar-DZ" sz="2700" b="1" dirty="0">
                <a:solidFill>
                  <a:srgbClr val="000000"/>
                </a:solidFill>
                <a:latin typeface="Engravers MT" pitchFamily="18" charset="0"/>
              </a:rPr>
              <a:t>جامعة قاصدي مرباح ورقلة</a:t>
            </a:r>
          </a:p>
        </p:txBody>
      </p:sp>
      <p:sp>
        <p:nvSpPr>
          <p:cNvPr id="11276" name="Rectangle 18"/>
          <p:cNvSpPr>
            <a:spLocks noChangeArrowheads="1"/>
          </p:cNvSpPr>
          <p:nvPr/>
        </p:nvSpPr>
        <p:spPr bwMode="auto">
          <a:xfrm>
            <a:off x="1471522" y="16387726"/>
            <a:ext cx="10294864" cy="1008112"/>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dirty="0">
              <a:solidFill>
                <a:srgbClr val="000000"/>
              </a:solidFill>
              <a:latin typeface="Tahoma" pitchFamily="34" charset="0"/>
            </a:endParaRPr>
          </a:p>
        </p:txBody>
      </p:sp>
      <p:sp>
        <p:nvSpPr>
          <p:cNvPr id="38" name="Text Box 23"/>
          <p:cNvSpPr txBox="1"/>
          <p:nvPr/>
        </p:nvSpPr>
        <p:spPr>
          <a:xfrm>
            <a:off x="3900414" y="16530602"/>
            <a:ext cx="5286412"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pitchFamily="34"/>
                <a:cs typeface="+mn-cs"/>
              </a:rPr>
              <a:t>أهداف الدراسة</a:t>
            </a:r>
            <a:endParaRPr lang="fr-FR" sz="4500" b="1" kern="0" dirty="0">
              <a:solidFill>
                <a:srgbClr val="000000"/>
              </a:solidFill>
              <a:latin typeface="Arial" pitchFamily="34"/>
              <a:cs typeface="+mn-cs"/>
            </a:endParaRPr>
          </a:p>
        </p:txBody>
      </p:sp>
      <p:sp>
        <p:nvSpPr>
          <p:cNvPr id="11278" name="Rectangle 18"/>
          <p:cNvSpPr>
            <a:spLocks noChangeArrowheads="1"/>
          </p:cNvSpPr>
          <p:nvPr/>
        </p:nvSpPr>
        <p:spPr bwMode="auto">
          <a:xfrm>
            <a:off x="3186034" y="6743596"/>
            <a:ext cx="11401425" cy="928689"/>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43" name="Text Box 23"/>
          <p:cNvSpPr txBox="1"/>
          <p:nvPr/>
        </p:nvSpPr>
        <p:spPr>
          <a:xfrm>
            <a:off x="6114992" y="6815034"/>
            <a:ext cx="5072062"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a:cs typeface="+mn-cs"/>
              </a:rPr>
              <a:t>الإشكالية</a:t>
            </a:r>
            <a:endParaRPr lang="fr-FR" sz="4500" b="1" kern="0" dirty="0">
              <a:solidFill>
                <a:srgbClr val="000000"/>
              </a:solidFill>
              <a:latin typeface="Arial"/>
              <a:cs typeface="+mn-cs"/>
            </a:endParaRPr>
          </a:p>
        </p:txBody>
      </p:sp>
      <p:sp>
        <p:nvSpPr>
          <p:cNvPr id="11282" name="Rectangle 18"/>
          <p:cNvSpPr>
            <a:spLocks noChangeArrowheads="1"/>
          </p:cNvSpPr>
          <p:nvPr/>
        </p:nvSpPr>
        <p:spPr bwMode="auto">
          <a:xfrm>
            <a:off x="2043026" y="27889244"/>
            <a:ext cx="9865098" cy="1224147"/>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dirty="0">
              <a:solidFill>
                <a:srgbClr val="000000"/>
              </a:solidFill>
              <a:latin typeface="Tahoma" pitchFamily="34" charset="0"/>
            </a:endParaRPr>
          </a:p>
        </p:txBody>
      </p:sp>
      <p:sp>
        <p:nvSpPr>
          <p:cNvPr id="47" name="Text Box 23"/>
          <p:cNvSpPr txBox="1"/>
          <p:nvPr/>
        </p:nvSpPr>
        <p:spPr>
          <a:xfrm>
            <a:off x="4257604" y="28103558"/>
            <a:ext cx="5429249" cy="690562"/>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dirty="0" smtClean="0"/>
              <a:t>أدوات الدراسة </a:t>
            </a:r>
            <a:endParaRPr lang="fr-FR" sz="4500" b="1" kern="0" dirty="0">
              <a:solidFill>
                <a:srgbClr val="000000"/>
              </a:solidFill>
              <a:latin typeface="Arial" pitchFamily="34"/>
              <a:cs typeface="+mn-cs"/>
            </a:endParaRPr>
          </a:p>
        </p:txBody>
      </p:sp>
      <p:sp>
        <p:nvSpPr>
          <p:cNvPr id="11284" name="Rectangle 18"/>
          <p:cNvSpPr>
            <a:spLocks noChangeArrowheads="1"/>
          </p:cNvSpPr>
          <p:nvPr/>
        </p:nvSpPr>
        <p:spPr bwMode="auto">
          <a:xfrm>
            <a:off x="16902130" y="19102370"/>
            <a:ext cx="9370292" cy="857247"/>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dirty="0">
              <a:solidFill>
                <a:srgbClr val="000000"/>
              </a:solidFill>
              <a:latin typeface="Tahoma" pitchFamily="34" charset="0"/>
            </a:endParaRPr>
          </a:p>
        </p:txBody>
      </p:sp>
      <p:sp>
        <p:nvSpPr>
          <p:cNvPr id="49" name="Text Box 23"/>
          <p:cNvSpPr txBox="1"/>
          <p:nvPr/>
        </p:nvSpPr>
        <p:spPr>
          <a:xfrm>
            <a:off x="18830956" y="19173808"/>
            <a:ext cx="5429249" cy="720077"/>
          </a:xfrm>
          <a:prstGeom prst="rect">
            <a:avLst/>
          </a:prstGeom>
          <a:solidFill>
            <a:schemeClr val="accent1">
              <a:lumMod val="20000"/>
              <a:lumOff val="80000"/>
            </a:schemeClr>
          </a:solidFill>
          <a:ln>
            <a:noFill/>
          </a:ln>
          <a:effectLst>
            <a:outerShdw dist="27944" dir="5400000" algn="tl">
              <a:srgbClr val="000000">
                <a:alpha val="32000"/>
              </a:srgbClr>
            </a:outerShdw>
          </a:effectLst>
        </p:spPr>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a:cs typeface="+mn-cs"/>
              </a:rPr>
              <a:t>منهج الدراسة</a:t>
            </a:r>
            <a:endParaRPr lang="ar-DZ" sz="4500" b="1" kern="0" dirty="0">
              <a:solidFill>
                <a:srgbClr val="000000"/>
              </a:solidFill>
              <a:latin typeface="Arial"/>
              <a:cs typeface="+mn-cs"/>
            </a:endParaRPr>
          </a:p>
        </p:txBody>
      </p:sp>
      <p:sp>
        <p:nvSpPr>
          <p:cNvPr id="34" name="Organigramme : Processus 33"/>
          <p:cNvSpPr/>
          <p:nvPr/>
        </p:nvSpPr>
        <p:spPr>
          <a:xfrm>
            <a:off x="14113768" y="20031064"/>
            <a:ext cx="14689832" cy="9060468"/>
          </a:xfrm>
          <a:prstGeom prst="flowChartProcess">
            <a:avLst/>
          </a:prstGeom>
        </p:spPr>
        <p:style>
          <a:lnRef idx="2">
            <a:schemeClr val="accent2">
              <a:shade val="50000"/>
            </a:schemeClr>
          </a:lnRef>
          <a:fillRef idx="1">
            <a:schemeClr val="accent2"/>
          </a:fillRef>
          <a:effectRef idx="0">
            <a:schemeClr val="accent2"/>
          </a:effectRef>
          <a:fontRef idx="minor">
            <a:schemeClr val="lt1"/>
          </a:fontRef>
        </p:style>
        <p:txBody>
          <a:bodyPr lIns="91422" tIns="45711" rIns="91422" bIns="45711" rtlCol="1" anchor="ctr"/>
          <a:lstStyle/>
          <a:p>
            <a:pPr algn="r" rtl="1">
              <a:lnSpc>
                <a:spcPct val="150000"/>
              </a:lnSpc>
            </a:pPr>
            <a:r>
              <a:rPr lang="ar-DZ" sz="2800" b="1" dirty="0" smtClean="0">
                <a:latin typeface="Arial" pitchFamily="34" charset="0"/>
                <a:cs typeface="Arial" pitchFamily="34" charset="0"/>
              </a:rPr>
              <a:t>حسب ” سفيان ساسي“يعد المنهج الطريقة التي يهدف الباحث للوصول إليها وأن وظيفته في العلوم الاجتماعية هي استكشاف المبادئ التي تنظم الظواهر الاجتماعية والتربوية والإنسانية بصفة عامة وتؤدي إلى حدوثها حتى يمكن على ضوئها تفسيرها وضبط نتائجها والتحكم بها.</a:t>
            </a:r>
          </a:p>
          <a:p>
            <a:pPr algn="r" rtl="1">
              <a:lnSpc>
                <a:spcPct val="150000"/>
              </a:lnSpc>
            </a:pPr>
            <a:r>
              <a:rPr lang="ar-DZ" sz="2800" b="1" dirty="0" smtClean="0">
                <a:latin typeface="Arial" pitchFamily="34" charset="0"/>
                <a:cs typeface="Arial" pitchFamily="34" charset="0"/>
              </a:rPr>
              <a:t>والمنهج حسب ”عمار بوحوش“ هو مجموعة من القواعد التي يتم وضعها بقصد الوصول إلى الحقيقة في العلم ،أي أنه الطريقة التي يتبعها الباحث في دراسته للمشكلة لاكتشاف الحقيقة .</a:t>
            </a:r>
          </a:p>
          <a:p>
            <a:pPr algn="r" rtl="1">
              <a:lnSpc>
                <a:spcPct val="150000"/>
              </a:lnSpc>
            </a:pPr>
            <a:r>
              <a:rPr lang="ar-DZ" sz="2800" b="1" dirty="0" smtClean="0">
                <a:latin typeface="Arial" pitchFamily="34" charset="0"/>
                <a:cs typeface="Arial" pitchFamily="34" charset="0"/>
              </a:rPr>
              <a:t>والمنهج الوصفي يعتبر أحد أنواع المناهج التي يتم اللجوء إليها في سبيل الحصول على فهم متعمق ووصف شمولي للظاهرة الاجتماعية ، ومن خلال هذا المنهج سنحاول التطرق لهذه الظاهرة ووصف وتحليل وتفسير الآراء.</a:t>
            </a:r>
          </a:p>
          <a:p>
            <a:pPr algn="r" rtl="1">
              <a:lnSpc>
                <a:spcPct val="150000"/>
              </a:lnSpc>
            </a:pPr>
            <a:r>
              <a:rPr lang="ar-DZ" sz="2800" b="1" dirty="0" smtClean="0">
                <a:latin typeface="Arial" pitchFamily="34" charset="0"/>
                <a:cs typeface="Arial" pitchFamily="34" charset="0"/>
              </a:rPr>
              <a:t>بالنسبة للمنهج المقارن كما قال ” إحسان محمد الحسن ”أنه الوسيلة التي يستخدمها الباحث الاجتماعي في دراسة الظواهر والعمليات والتفاعلات في مجتمعات مختلفة وبيئات متباينة جغرافيا وفي مجتمع واحد عبر فترات زمنية مختلفة .  واستعمل هذا المنهج في دراستنا لمعرفة أوجه الشبه والاختلاف بين كل من الصحف الالكترونية والمكتوبة ومعرفة أراء الأساتذة حول هذا الموضوع وذلك بكلية العلوم الإنسانية والاجتماعية بجامعة قاصدي مرباح ورقلة .</a:t>
            </a:r>
            <a:endParaRPr lang="en-US" sz="2800" b="1" dirty="0">
              <a:latin typeface="Arial" pitchFamily="34" charset="0"/>
              <a:cs typeface="Arial" pitchFamily="34" charset="0"/>
            </a:endParaRPr>
          </a:p>
        </p:txBody>
      </p:sp>
      <p:pic>
        <p:nvPicPr>
          <p:cNvPr id="17" name="Picture 2" descr="C:\Users\oulfa\Desktop\images.jpg"/>
          <p:cNvPicPr>
            <a:picLocks noChangeAspect="1" noChangeArrowheads="1"/>
          </p:cNvPicPr>
          <p:nvPr/>
        </p:nvPicPr>
        <p:blipFill>
          <a:blip r:embed="rId4" cstate="print"/>
          <a:srcRect/>
          <a:stretch>
            <a:fillRect/>
          </a:stretch>
        </p:blipFill>
        <p:spPr bwMode="auto">
          <a:xfrm>
            <a:off x="0" y="23102898"/>
            <a:ext cx="7488832" cy="4752528"/>
          </a:xfrm>
          <a:prstGeom prst="rect">
            <a:avLst/>
          </a:prstGeom>
          <a:noFill/>
        </p:spPr>
      </p:pic>
      <p:pic>
        <p:nvPicPr>
          <p:cNvPr id="18" name="Picture 4" descr="C:\Users\oulfa\Desktop\téléchargement (1).jpg"/>
          <p:cNvPicPr>
            <a:picLocks noChangeAspect="1" noChangeArrowheads="1"/>
          </p:cNvPicPr>
          <p:nvPr/>
        </p:nvPicPr>
        <p:blipFill>
          <a:blip r:embed="rId5" cstate="print"/>
          <a:srcRect l="19501" r="19501"/>
          <a:stretch>
            <a:fillRect/>
          </a:stretch>
        </p:blipFill>
        <p:spPr bwMode="auto">
          <a:xfrm>
            <a:off x="8686760" y="23245774"/>
            <a:ext cx="5114860" cy="4357718"/>
          </a:xfrm>
          <a:prstGeom prst="rect">
            <a:avLst/>
          </a:prstGeom>
          <a:noFill/>
        </p:spPr>
      </p:pic>
      <p:sp>
        <p:nvSpPr>
          <p:cNvPr id="19" name="Ellipse 18"/>
          <p:cNvSpPr/>
          <p:nvPr/>
        </p:nvSpPr>
        <p:spPr>
          <a:xfrm>
            <a:off x="0" y="3957514"/>
            <a:ext cx="7686628" cy="257176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DZ" sz="2800" b="1" dirty="0" smtClean="0">
                <a:solidFill>
                  <a:schemeClr val="tx1"/>
                </a:solidFill>
              </a:rPr>
              <a:t> إعداد الطالبة : ألفة </a:t>
            </a:r>
            <a:r>
              <a:rPr lang="ar-DZ" sz="2800" b="1" dirty="0" err="1" smtClean="0">
                <a:solidFill>
                  <a:schemeClr val="tx1"/>
                </a:solidFill>
              </a:rPr>
              <a:t>لمصارة</a:t>
            </a:r>
            <a:r>
              <a:rPr lang="ar-DZ" sz="2800" b="1" dirty="0" smtClean="0">
                <a:solidFill>
                  <a:schemeClr val="tx1"/>
                </a:solidFill>
              </a:rPr>
              <a:t> </a:t>
            </a:r>
            <a:endParaRPr lang="fr-FR" sz="2800" b="1" dirty="0" smtClean="0">
              <a:solidFill>
                <a:schemeClr val="tx1"/>
              </a:solidFill>
            </a:endParaRPr>
          </a:p>
          <a:p>
            <a:pPr algn="ctr"/>
            <a:r>
              <a:rPr lang="ar-DZ" sz="2800" b="1" dirty="0" smtClean="0">
                <a:solidFill>
                  <a:schemeClr val="tx1"/>
                </a:solidFill>
              </a:rPr>
              <a:t>إشراف الأستاذ : عزيز </a:t>
            </a:r>
            <a:r>
              <a:rPr lang="ar-DZ" sz="2800" b="1" dirty="0" err="1" smtClean="0">
                <a:solidFill>
                  <a:schemeClr val="tx1"/>
                </a:solidFill>
              </a:rPr>
              <a:t>قودة</a:t>
            </a:r>
            <a:endParaRPr lang="ar-DZ" sz="2800" b="1" dirty="0">
              <a:solidFill>
                <a:schemeClr val="tx1"/>
              </a:solidFill>
            </a:endParaRPr>
          </a:p>
        </p:txBody>
      </p:sp>
      <p:sp>
        <p:nvSpPr>
          <p:cNvPr id="20" name="Ellipse 19"/>
          <p:cNvSpPr/>
          <p:nvPr/>
        </p:nvSpPr>
        <p:spPr>
          <a:xfrm>
            <a:off x="21902790" y="4028952"/>
            <a:ext cx="6900810" cy="235745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DZ" sz="2000" b="1" dirty="0" smtClean="0">
                <a:solidFill>
                  <a:schemeClr val="tx1"/>
                </a:solidFill>
              </a:rPr>
              <a:t>تخصص</a:t>
            </a:r>
            <a:r>
              <a:rPr lang="ar-DZ" sz="2400" b="1" dirty="0" smtClean="0">
                <a:solidFill>
                  <a:schemeClr val="tx1"/>
                </a:solidFill>
              </a:rPr>
              <a:t>: ثانية ماستر علم اجتماع اتصال .</a:t>
            </a:r>
          </a:p>
          <a:p>
            <a:pPr algn="ctr"/>
            <a:r>
              <a:rPr lang="fr-FR" sz="2400" b="1" dirty="0" smtClean="0">
                <a:solidFill>
                  <a:schemeClr val="tx1"/>
                </a:solidFill>
              </a:rPr>
              <a:t>Email: manau.manau@ymail.com</a:t>
            </a:r>
            <a:endParaRPr lang="ar-DZ" b="1" dirty="0">
              <a:solidFill>
                <a:schemeClr val="tx1"/>
              </a:solidFill>
            </a:endParaRPr>
          </a:p>
        </p:txBody>
      </p:sp>
      <p:sp>
        <p:nvSpPr>
          <p:cNvPr id="21" name="Rectangle 20"/>
          <p:cNvSpPr/>
          <p:nvPr/>
        </p:nvSpPr>
        <p:spPr>
          <a:xfrm>
            <a:off x="0" y="7743728"/>
            <a:ext cx="17073682" cy="8572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r>
              <a:rPr lang="ar-DZ" sz="2000" b="1" dirty="0" smtClean="0">
                <a:latin typeface="Arial" pitchFamily="34" charset="0"/>
                <a:cs typeface="Arial" pitchFamily="34" charset="0"/>
              </a:rPr>
              <a:t>لقد تطورت التكنولوجيا في العالم وبرزت أهمية المعلومات وضرورة توفير النسق الملائم لها لذلك كانت عملية امتزاج الإعلام بالتكنولوجيا لها أثرها الخاص والمهم في العالم ،حيث عرفها ” </a:t>
            </a:r>
            <a:r>
              <a:rPr lang="ar-DZ" sz="2000" b="1" dirty="0" err="1" smtClean="0">
                <a:latin typeface="Arial" pitchFamily="34" charset="0"/>
                <a:cs typeface="Arial" pitchFamily="34" charset="0"/>
              </a:rPr>
              <a:t>روبن</a:t>
            </a:r>
            <a:r>
              <a:rPr lang="ar-DZ" sz="2000" b="1" dirty="0" smtClean="0">
                <a:latin typeface="Arial" pitchFamily="34" charset="0"/>
                <a:cs typeface="Arial" pitchFamily="34" charset="0"/>
              </a:rPr>
              <a:t> </a:t>
            </a:r>
            <a:r>
              <a:rPr lang="ar-DZ" sz="2000" b="1" dirty="0" err="1" smtClean="0">
                <a:latin typeface="Arial" pitchFamily="34" charset="0"/>
                <a:cs typeface="Arial" pitchFamily="34" charset="0"/>
              </a:rPr>
              <a:t>وبرنت</a:t>
            </a:r>
            <a:r>
              <a:rPr lang="ar-DZ" sz="2000" b="1" dirty="0" smtClean="0">
                <a:latin typeface="Arial" pitchFamily="34" charset="0"/>
                <a:cs typeface="Arial" pitchFamily="34" charset="0"/>
              </a:rPr>
              <a:t> ” على أنها أداة أو وسيلة تساعد على إنتاج أو توزيع أو تخزين  أو استقبال أو عرض البيانات .ويعرفها ” إبراهيم مدكور ” على أنها فن الانتاج أي العمليات المادية اللازمة له وتطلق على المبادئ العلمية والمخترعات التي يستفيد منها الإنسان في تطوير المجهود الصناعي فتشمل مصادر القوى والعمليات الصناعية وما يمكن أن يطرأ عليها من تحسين وسائل الانتاج .</a:t>
            </a:r>
          </a:p>
          <a:p>
            <a:pPr algn="r" rtl="1"/>
            <a:r>
              <a:rPr lang="ar-DZ" sz="2000" b="1" dirty="0" smtClean="0">
                <a:latin typeface="Arial" pitchFamily="34" charset="0"/>
                <a:cs typeface="Arial" pitchFamily="34" charset="0"/>
              </a:rPr>
              <a:t>وتعد الصحف أحد الوسائل التي تساهم بدرجة كبيرة في بلورة الأحداث ونقلها من مكان لأخر ،وذلك باستخدام التقنيات الحديثة التي تعمل على تزويد الأفراد بالمعارف والأخبار المهمة .ولقد كان للصحف منذ ظهورها دورا كبيرا في تنمية الوعي الجماهيري والمستوى الثقافي للشعوب .وهذا ما جاء على لسان الباحث الأمريكي ” ألفن توفلر ”في كتابه حضارة الموجة الثالثة  &lt; إن البشرية مرت خلال تطورها بثلاث مراحل هي مرحلة الزراعة واستمرت إلى غاية منتصف القرن التاسع عشر والثانية مرحلة المجتمع الصناعي حيث أصبحت الصناعة محور اهتمام الدول واستمرت حتى منتصف القرن العشرين – أما المرحلة الثالثة هي مرحلة المعلومات والإعلام والتي بدأت خلال الخمسينات عندما تجاوز في أمريكا وحدها عدد العاملين في قطاع الإعلام كل عدد  العاملين في القطاعات الأخرى &gt;.</a:t>
            </a:r>
          </a:p>
          <a:p>
            <a:pPr algn="r" rtl="1"/>
            <a:r>
              <a:rPr lang="ar-DZ" sz="2000" b="1" dirty="0" smtClean="0">
                <a:latin typeface="Arial" pitchFamily="34" charset="0"/>
                <a:cs typeface="Arial" pitchFamily="34" charset="0"/>
              </a:rPr>
              <a:t>وقد تأثرت الصحف بالمحطات التاريخية  السالفة الذكر تأثير ملحوظا ، وعبرت عن وجودها وأهميتها البالغة في المجتمع وصارت تبحث عن مكانة مرموقة لها حتى أصبحت تشكل سلطة لرابعة أو بالأحرى مرحلة رابعة جديدة وهي مرحلة المجتمع التكنولوجي </a:t>
            </a:r>
          </a:p>
          <a:p>
            <a:pPr algn="r" rtl="1"/>
            <a:r>
              <a:rPr lang="ar-DZ" sz="2000" b="1" dirty="0" smtClean="0">
                <a:latin typeface="Arial" pitchFamily="34" charset="0"/>
                <a:cs typeface="Arial" pitchFamily="34" charset="0"/>
              </a:rPr>
              <a:t>.ومن المهم جدا بالنسبة للصحف المكتوبة والالكترونية أن تواكب الأحداث وتسلط الأضواء على المواضيع والقضايا والمشاكل المطروحة بكثرة على الساحة الوطنية منها والعالمية ،حيث نجد القرن الواحد والعشرين يزخر بمتغيرات ثورة لا حدود لها ؛ الأمر الذي جعل العالم كقرية صغيرة كما وصفها ” </a:t>
            </a:r>
            <a:r>
              <a:rPr lang="ar-DZ" sz="2000" b="1" dirty="0" err="1" smtClean="0">
                <a:latin typeface="Arial" pitchFamily="34" charset="0"/>
                <a:cs typeface="Arial" pitchFamily="34" charset="0"/>
              </a:rPr>
              <a:t>ماك</a:t>
            </a:r>
            <a:r>
              <a:rPr lang="ar-DZ" sz="2000" b="1" dirty="0" smtClean="0">
                <a:latin typeface="Arial" pitchFamily="34" charset="0"/>
                <a:cs typeface="Arial" pitchFamily="34" charset="0"/>
              </a:rPr>
              <a:t> </a:t>
            </a:r>
            <a:r>
              <a:rPr lang="ar-DZ" sz="2000" b="1" dirty="0" err="1" smtClean="0">
                <a:latin typeface="Arial" pitchFamily="34" charset="0"/>
                <a:cs typeface="Arial" pitchFamily="34" charset="0"/>
              </a:rPr>
              <a:t>لوهان</a:t>
            </a:r>
            <a:r>
              <a:rPr lang="ar-DZ" sz="2000" b="1" dirty="0" smtClean="0">
                <a:latin typeface="Arial" pitchFamily="34" charset="0"/>
                <a:cs typeface="Arial" pitchFamily="34" charset="0"/>
              </a:rPr>
              <a:t> مارشال ”&lt; فقد أصبحنا نعيش في غرفة واحدة أو بناية واحدة محدودة المعالم والأبعاد &gt;.   والجزائر كغيرها من الدول شهدت تطورا كبيرا في المجال الصحفي ومرت بمحطات تاريخية عدة أثرت في تقرير مصيرها ؛ ويعود تاريخ الصحف خاصة المكتوبة منها في الجزائر إلى وغيرها من بلدان العالم الثالث إلى ظاهرة  الاستعمار .حيث أن المستعمر استخدمها لتزويد قواته بالأخبار والمعلومات حول المناطق التي ترغب في الاستلاء عليها ، كما تستعملها في عزل هذه الشعوب عن المحيط الخارجي وتحقيق أطماعه التوسعية لذلك فإن الصحف لها دور بارز في بث وتقديم المعلومات الكافية عن الواقع المعيش ويبقى واقع الصحف متجدد ذلك أن ما بث اليوم يصبح من الماضي نظرا لتجدد المعلومة وتنوعها .</a:t>
            </a:r>
          </a:p>
          <a:p>
            <a:pPr algn="r" rtl="1"/>
            <a:r>
              <a:rPr lang="ar-DZ" sz="2000" b="1" dirty="0" smtClean="0">
                <a:latin typeface="Arial" pitchFamily="34" charset="0"/>
                <a:cs typeface="Arial" pitchFamily="34" charset="0"/>
              </a:rPr>
              <a:t>والجزائر كدولة بعد الاستقلال كان لها شعور قوي بمكانة وسائل الإعلام الجماهيري بصفة عامة والصحف المكتوبة بصفة خاصة نظرا للدور تستطيع أن تقوم به هذه  المؤسسة في تشييد وتنظيم المجتمع .</a:t>
            </a:r>
          </a:p>
          <a:p>
            <a:pPr algn="r" rtl="1"/>
            <a:r>
              <a:rPr lang="ar-DZ" sz="2000" b="1" dirty="0" smtClean="0">
                <a:latin typeface="Arial" pitchFamily="34" charset="0"/>
                <a:cs typeface="Arial" pitchFamily="34" charset="0"/>
              </a:rPr>
              <a:t>كذلك نجد الصحف الالكترونية  تلعب دور في تثقيف الجمهور وتزويده بالمعلومات اللازمة ،حيث أصبح بإمكان الأفراد تصفح الجريدة  دون اللجوء  إلى اقتنائها نظرا لانشغالاته المتواصلة ولعدم وجود الوقت الكافي لقراءة الصحف الورقية فهو لجأ إلى الوسيلة الأسرع فالتصفح عبر الانترنت جعله يقرأ الصحف في وقت قصير .</a:t>
            </a:r>
          </a:p>
          <a:p>
            <a:pPr algn="r" rtl="1"/>
            <a:r>
              <a:rPr lang="ar-DZ" sz="2000" b="1" dirty="0" smtClean="0">
                <a:latin typeface="Arial" pitchFamily="34" charset="0"/>
                <a:cs typeface="Arial" pitchFamily="34" charset="0"/>
              </a:rPr>
              <a:t>الأمر الذي يقتضي دراسة استخدامات الأساتذة للصحف الالكترونية والورقية وتفضيلاتهم ومدى الإشباع الذي يحققه هذا الاستخدام من خلال التعرف على الآليات والمحددات التي تحدد دوافع استخدامهم للصحف بنوعيها ، ورؤيتهم لتحديد شكل علاقة الأثير المتبادل بين كل من الصحف الالكترونية والورقية وعلى ضوء هذا جاز طرح التساؤل التالي : </a:t>
            </a:r>
          </a:p>
          <a:p>
            <a:pPr algn="ctr" rtl="1">
              <a:buFont typeface="Wingdings" pitchFamily="2" charset="2"/>
              <a:buChar char="v"/>
            </a:pPr>
            <a:r>
              <a:rPr lang="ar-DZ" sz="2000" b="1" dirty="0" smtClean="0">
                <a:latin typeface="Arial" pitchFamily="34" charset="0"/>
                <a:cs typeface="Arial" pitchFamily="34" charset="0"/>
              </a:rPr>
              <a:t>هل الصحف الالكترونية أكثر مقروئية من الصحف المكتوبة في الوسط الجامعي ؟</a:t>
            </a:r>
          </a:p>
          <a:p>
            <a:pPr algn="r" rtl="1"/>
            <a:r>
              <a:rPr lang="ar-DZ" sz="2000" b="1" dirty="0" smtClean="0">
                <a:latin typeface="Arial" pitchFamily="34" charset="0"/>
                <a:cs typeface="Arial" pitchFamily="34" charset="0"/>
              </a:rPr>
              <a:t>وللإجابة عن التساؤل الرئيسي للدراسة قمنا بطرح جملة من التساؤلات الفرعية تمثلت فيما يلي :</a:t>
            </a:r>
          </a:p>
          <a:p>
            <a:pPr algn="r" rtl="1">
              <a:buFont typeface="Wingdings" pitchFamily="2" charset="2"/>
              <a:buChar char="v"/>
            </a:pPr>
            <a:r>
              <a:rPr lang="ar-DZ" sz="2000" b="1" dirty="0" smtClean="0">
                <a:latin typeface="Arial" pitchFamily="34" charset="0"/>
                <a:cs typeface="Arial" pitchFamily="34" charset="0"/>
              </a:rPr>
              <a:t>هل الصحف الالكترونية أكثر إقبال من الصحف المكتوبة في الوسط الجامعي ؟</a:t>
            </a:r>
          </a:p>
          <a:p>
            <a:pPr algn="r" rtl="1">
              <a:buFont typeface="Wingdings" pitchFamily="2" charset="2"/>
              <a:buChar char="v"/>
            </a:pPr>
            <a:r>
              <a:rPr lang="ar-DZ" sz="2000" b="1" dirty="0" smtClean="0">
                <a:latin typeface="Arial" pitchFamily="34" charset="0"/>
                <a:cs typeface="Arial" pitchFamily="34" charset="0"/>
              </a:rPr>
              <a:t>هل الصحف الالكترونية تلعب من الناحية الفنية والجمالية دور في الإقبال عليها بدل الصحف المكتوبة ؟</a:t>
            </a:r>
          </a:p>
          <a:p>
            <a:pPr algn="r" rtl="1">
              <a:buFont typeface="Wingdings" pitchFamily="2" charset="2"/>
              <a:buChar char="v"/>
            </a:pPr>
            <a:r>
              <a:rPr lang="ar-DZ" sz="2000" b="1" dirty="0" smtClean="0">
                <a:latin typeface="Arial" pitchFamily="34" charset="0"/>
                <a:cs typeface="Arial" pitchFamily="34" charset="0"/>
              </a:rPr>
              <a:t>هل المساحات التي تتيحها الصحف الالكترونية للقارئ غير متاحة في الصحف المكتوبة في الوسط الجامعي ؟</a:t>
            </a:r>
            <a:endParaRPr lang="ar-DZ" sz="2000" b="1" dirty="0">
              <a:latin typeface="Arial" pitchFamily="34" charset="0"/>
              <a:cs typeface="Arial" pitchFamily="34" charset="0"/>
            </a:endParaRPr>
          </a:p>
        </p:txBody>
      </p:sp>
      <p:sp>
        <p:nvSpPr>
          <p:cNvPr id="30" name="Rectangle à coins arrondis 29"/>
          <p:cNvSpPr/>
          <p:nvPr/>
        </p:nvSpPr>
        <p:spPr>
          <a:xfrm>
            <a:off x="0" y="17387858"/>
            <a:ext cx="13930410" cy="55721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DZ" sz="2800" b="1" dirty="0" smtClean="0">
                <a:latin typeface="Arial" pitchFamily="34" charset="0"/>
                <a:cs typeface="Arial" pitchFamily="34" charset="0"/>
              </a:rPr>
              <a:t>تهدف الدراسة إلى : </a:t>
            </a:r>
          </a:p>
          <a:p>
            <a:pPr algn="ctr" rtl="1">
              <a:buFont typeface="Wingdings" pitchFamily="2" charset="2"/>
              <a:buChar char="v"/>
            </a:pPr>
            <a:r>
              <a:rPr lang="ar-DZ" sz="2800" b="1" dirty="0" smtClean="0">
                <a:latin typeface="Arial" pitchFamily="34" charset="0"/>
                <a:cs typeface="Arial" pitchFamily="34" charset="0"/>
              </a:rPr>
              <a:t>قياس درجة تعرض الأساتذة الجامعيين للصحف الالكترونية والمكتوبة .</a:t>
            </a:r>
          </a:p>
          <a:p>
            <a:pPr algn="ctr" rtl="1">
              <a:buFont typeface="Wingdings" pitchFamily="2" charset="2"/>
              <a:buChar char="v"/>
            </a:pPr>
            <a:r>
              <a:rPr lang="ar-DZ" sz="2800" b="1" dirty="0" smtClean="0">
                <a:latin typeface="Arial" pitchFamily="34" charset="0"/>
                <a:cs typeface="Arial" pitchFamily="34" charset="0"/>
              </a:rPr>
              <a:t>التعرف على تفضيلات الأساتذة الجامعيين للصحف الالكترونية والمكتوبة .</a:t>
            </a:r>
          </a:p>
          <a:p>
            <a:pPr algn="ctr" rtl="1">
              <a:buFont typeface="Wingdings" pitchFamily="2" charset="2"/>
              <a:buChar char="v"/>
            </a:pPr>
            <a:r>
              <a:rPr lang="ar-DZ" sz="2800" b="1" dirty="0" smtClean="0">
                <a:latin typeface="Arial" pitchFamily="34" charset="0"/>
                <a:cs typeface="Arial" pitchFamily="34" charset="0"/>
              </a:rPr>
              <a:t>التعرف على دوافع وأسباب استخدام الأساتذة الجامعيين للصحف بنوعيها .</a:t>
            </a:r>
          </a:p>
          <a:p>
            <a:pPr algn="ctr" rtl="1">
              <a:buFont typeface="Wingdings" pitchFamily="2" charset="2"/>
              <a:buChar char="v"/>
            </a:pPr>
            <a:r>
              <a:rPr lang="ar-DZ" sz="2800" b="1" dirty="0" smtClean="0">
                <a:latin typeface="Arial" pitchFamily="34" charset="0"/>
                <a:cs typeface="Arial" pitchFamily="34" charset="0"/>
              </a:rPr>
              <a:t>التعرف على الإشباعات المتحققة من استخدام الأساتذة للصحف الالكترونية .</a:t>
            </a:r>
          </a:p>
          <a:p>
            <a:pPr algn="ctr" rtl="1">
              <a:buFont typeface="Wingdings" pitchFamily="2" charset="2"/>
              <a:buChar char="v"/>
            </a:pPr>
            <a:r>
              <a:rPr lang="ar-DZ" sz="2800" b="1" dirty="0" smtClean="0">
                <a:latin typeface="Arial" pitchFamily="34" charset="0"/>
                <a:cs typeface="Arial" pitchFamily="34" charset="0"/>
              </a:rPr>
              <a:t>التعرف على درجة تأثير الصحف الالكترونية على واقع الصحف المكتوبة .      </a:t>
            </a:r>
          </a:p>
          <a:p>
            <a:pPr algn="ctr" rtl="1">
              <a:buFont typeface="Wingdings" pitchFamily="2" charset="2"/>
              <a:buChar char="v"/>
            </a:pPr>
            <a:r>
              <a:rPr lang="ar-DZ" sz="2800" b="1" dirty="0" smtClean="0">
                <a:latin typeface="Arial" pitchFamily="34" charset="0"/>
                <a:cs typeface="Arial" pitchFamily="34" charset="0"/>
              </a:rPr>
              <a:t>التعرف على رأي الأساتذة الجامعيين في مستقبل الصحف المكتوبة وما تحققه من انجازات في ظل الانتشار المذهل للصحف الالكترونية .  </a:t>
            </a:r>
            <a:endParaRPr lang="ar-DZ" sz="2800" b="1" dirty="0">
              <a:latin typeface="Arial" pitchFamily="34" charset="0"/>
              <a:cs typeface="Arial" pitchFamily="34" charset="0"/>
            </a:endParaRPr>
          </a:p>
        </p:txBody>
      </p:sp>
      <p:pic>
        <p:nvPicPr>
          <p:cNvPr id="32" name="Picture 2" descr="C:\Users\oulfa\Desktop\272629_0.jpg"/>
          <p:cNvPicPr>
            <a:picLocks noGrp="1" noChangeAspect="1" noChangeArrowheads="1"/>
          </p:cNvPicPr>
          <p:nvPr>
            <p:ph sz="half" idx="1"/>
          </p:nvPr>
        </p:nvPicPr>
        <p:blipFill>
          <a:blip r:embed="rId6" cstate="print"/>
          <a:srcRect/>
          <a:stretch>
            <a:fillRect/>
          </a:stretch>
        </p:blipFill>
        <p:spPr bwMode="auto">
          <a:xfrm>
            <a:off x="18473766" y="14887528"/>
            <a:ext cx="9572692" cy="4105347"/>
          </a:xfrm>
          <a:prstGeom prst="rect">
            <a:avLst/>
          </a:prstGeom>
          <a:noFill/>
        </p:spPr>
      </p:pic>
      <p:sp>
        <p:nvSpPr>
          <p:cNvPr id="33" name="Rectangle à coins arrondis 32"/>
          <p:cNvSpPr/>
          <p:nvPr/>
        </p:nvSpPr>
        <p:spPr>
          <a:xfrm>
            <a:off x="0" y="29032252"/>
            <a:ext cx="14930542" cy="70723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buFont typeface="Wingdings" pitchFamily="2" charset="2"/>
              <a:buChar char="v"/>
            </a:pPr>
            <a:endParaRPr lang="ar-DZ" dirty="0" smtClean="0"/>
          </a:p>
          <a:p>
            <a:pPr algn="ctr" rtl="1">
              <a:buFont typeface="Wingdings" pitchFamily="2" charset="2"/>
              <a:buChar char="v"/>
            </a:pPr>
            <a:r>
              <a:rPr lang="ar-DZ" sz="2400" b="1" dirty="0" smtClean="0">
                <a:latin typeface="Arial" pitchFamily="34" charset="0"/>
                <a:cs typeface="Arial" pitchFamily="34" charset="0"/>
              </a:rPr>
              <a:t>المصادر والوثائق : اعتمدنا على مجموعة من المصادر المتوفرة لدينا كالكتب والبحوث والمجلات العلمية والدراسات السابقة والمصادر الالكترونية لجمع المعلومات </a:t>
            </a:r>
            <a:r>
              <a:rPr lang="fr-FR" sz="2400" b="1" dirty="0" err="1" smtClean="0">
                <a:latin typeface="Arial" pitchFamily="34" charset="0"/>
                <a:cs typeface="Arial" pitchFamily="34" charset="0"/>
              </a:rPr>
              <a:t>pdf</a:t>
            </a:r>
            <a:r>
              <a:rPr lang="ar-DZ" sz="2400" b="1" dirty="0" smtClean="0">
                <a:latin typeface="Arial" pitchFamily="34" charset="0"/>
                <a:cs typeface="Arial" pitchFamily="34" charset="0"/>
              </a:rPr>
              <a:t> كذلك الدراسات أجنية  تحمل نفس الخصائص لبحثنا .</a:t>
            </a:r>
          </a:p>
          <a:p>
            <a:pPr algn="ctr" rtl="1">
              <a:buFont typeface="Wingdings" pitchFamily="2" charset="2"/>
              <a:buChar char="v"/>
            </a:pPr>
            <a:r>
              <a:rPr lang="ar-DZ" sz="2400" b="1" dirty="0" smtClean="0">
                <a:latin typeface="Arial" pitchFamily="34" charset="0"/>
                <a:cs typeface="Arial" pitchFamily="34" charset="0"/>
              </a:rPr>
              <a:t>الملاحظة : تعد الملاحظة من بين الوسائل والأدوات المهمة في البحث التي من خلالها يتمكن الباحث من الحصول على المعلومات اللازمة فعلماء الاجتماع يركزون على الملاحظة كونها ترصد السلوك الذاتي والاجتماعي الذي يمارسه الأفراد بشكل فعلي في حياتهم اليومية ؛ وحسب رأي ”فضيل </a:t>
            </a:r>
            <a:r>
              <a:rPr lang="ar-DZ" sz="2400" b="1" dirty="0" err="1" smtClean="0">
                <a:latin typeface="Arial" pitchFamily="34" charset="0"/>
                <a:cs typeface="Arial" pitchFamily="34" charset="0"/>
              </a:rPr>
              <a:t>دليو</a:t>
            </a:r>
            <a:r>
              <a:rPr lang="ar-DZ" sz="2400" b="1" dirty="0" smtClean="0">
                <a:latin typeface="Arial" pitchFamily="34" charset="0"/>
                <a:cs typeface="Arial" pitchFamily="34" charset="0"/>
              </a:rPr>
              <a:t>“ أن الملاحظة بالمشاركة تتطلب من الباحث معايشة مجتمع الدراسة ، فهي التي يكون فيها الباحث جزء من الجماعة التي ينوي دراستها وذلك من خلال المشاركة الكاملة في حياتها وفعاليتها اليومية .</a:t>
            </a:r>
          </a:p>
          <a:p>
            <a:pPr algn="ctr" rtl="1">
              <a:buFont typeface="Wingdings" pitchFamily="2" charset="2"/>
              <a:buChar char="v"/>
            </a:pPr>
            <a:r>
              <a:rPr lang="ar-DZ" sz="2400" b="1" dirty="0" smtClean="0">
                <a:latin typeface="Arial" pitchFamily="34" charset="0"/>
                <a:cs typeface="Arial" pitchFamily="34" charset="0"/>
              </a:rPr>
              <a:t>المقابلة : تعرف على أنها من أهم الأدوات في البحث وأدقها كون الباحث يتفاعل لفظيا مع المبحوث ويحاول أن يستثير معلومات وأراء الأشخاص للحصول على البيانات الموضوعية ، فهي عملية تحدث بين الباحث والمبحوث من خلال المعلومات التي يجيب عليها المبحوث .فحسب ”موريس أنجرس“ فإن المقابلة نوعين الرسمية وغير الرسمية فالرسمية تتضمن صياغة أسئلة مسبقة وتكون ذات الأسئلة مركبة ومركزة ومنظمة ونوعية ومقننة؛أما الغير رسمية تتضمن عناوين المواضيع دون طرح أسئلة من قبل الباحث،بل بطرح مواضيع المقابلة على شكل نقاش ودي يترك للمبحوث فرصة للتكلم حولها ويقوم الباحث بتدوين المعلومات التي يذكرها المبحوث وتكون غير مركبة وغير منظمة وغير مقننة.</a:t>
            </a:r>
          </a:p>
          <a:p>
            <a:pPr algn="ctr" rtl="1">
              <a:buFont typeface="Wingdings" pitchFamily="2" charset="2"/>
              <a:buChar char="v"/>
            </a:pPr>
            <a:r>
              <a:rPr lang="ar-DZ" sz="2400" b="1" dirty="0" smtClean="0">
                <a:latin typeface="Arial" pitchFamily="34" charset="0"/>
                <a:cs typeface="Arial" pitchFamily="34" charset="0"/>
              </a:rPr>
              <a:t>استمارة الاستبيان :وهو إحدى الطرق لجمع المعلومات من المبحوثين بواسطة أسئلة مكتوبة على استمارة يقدمها الباحث بنفسه أو بواسطة البريد ،حيث تكون الأسئلة منصبة حول معرفة الرأي العام والخاص وموافقة وأحكام قيمة أو حول الحقائق والظواهر الاجتماعية .وهو وسيلة هامة لجمع البيانات قوامها الاعتماد على مجموعة من الأسئلة تطرح بأي وسيلة على مجموعة من الأفراد ليجيبوا عليها ثم يتولى الباحث تحليلها </a:t>
            </a:r>
            <a:r>
              <a:rPr lang="ar-DZ" sz="2400" dirty="0" smtClean="0">
                <a:latin typeface="Arial" pitchFamily="34" charset="0"/>
                <a:cs typeface="Arial" pitchFamily="34" charset="0"/>
              </a:rPr>
              <a:t>.    </a:t>
            </a:r>
          </a:p>
        </p:txBody>
      </p:sp>
      <p:pic>
        <p:nvPicPr>
          <p:cNvPr id="35" name="Picture 3" descr="C:\Users\oulfa\Desktop\images (2).jpg"/>
          <p:cNvPicPr>
            <a:picLocks noGrp="1" noChangeAspect="1" noChangeArrowheads="1"/>
          </p:cNvPicPr>
          <p:nvPr>
            <p:ph sz="half" idx="2"/>
          </p:nvPr>
        </p:nvPicPr>
        <p:blipFill>
          <a:blip r:embed="rId7" cstate="print"/>
          <a:srcRect/>
          <a:stretch>
            <a:fillRect/>
          </a:stretch>
        </p:blipFill>
        <p:spPr bwMode="auto">
          <a:xfrm>
            <a:off x="2185902" y="37033308"/>
            <a:ext cx="9858444" cy="5429288"/>
          </a:xfrm>
          <a:prstGeom prst="rect">
            <a:avLst/>
          </a:prstGeom>
          <a:noFill/>
        </p:spPr>
      </p:pic>
      <p:pic>
        <p:nvPicPr>
          <p:cNvPr id="36" name="Picture 4" descr="C:\Users\oulfa\Desktop\images (1).jpg"/>
          <p:cNvPicPr>
            <a:picLocks noChangeAspect="1" noChangeArrowheads="1"/>
          </p:cNvPicPr>
          <p:nvPr/>
        </p:nvPicPr>
        <p:blipFill>
          <a:blip r:embed="rId8" cstate="print"/>
          <a:srcRect/>
          <a:stretch>
            <a:fillRect/>
          </a:stretch>
        </p:blipFill>
        <p:spPr bwMode="auto">
          <a:xfrm>
            <a:off x="17570152" y="29451572"/>
            <a:ext cx="7572428" cy="5357850"/>
          </a:xfrm>
          <a:prstGeom prst="rect">
            <a:avLst/>
          </a:prstGeom>
          <a:noFill/>
        </p:spPr>
      </p:pic>
      <p:sp>
        <p:nvSpPr>
          <p:cNvPr id="31" name="Rectangle à coins arrondis 30"/>
          <p:cNvSpPr/>
          <p:nvPr/>
        </p:nvSpPr>
        <p:spPr>
          <a:xfrm>
            <a:off x="17259320" y="7743728"/>
            <a:ext cx="11544280" cy="6858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2000" b="1" dirty="0" smtClean="0">
                <a:latin typeface="Arial" pitchFamily="34" charset="0"/>
                <a:cs typeface="Arial" pitchFamily="34" charset="0"/>
              </a:rPr>
              <a:t>أدى النمو المتزايد للثورة التكنولوجية الذي شهده العالم خلال العقدين الماضيين إلى خلق منافسات وتحديات كبيرة وبخاصة في مجال الإعلام والاتصال ،وعلى الرغم من النمو السريع والتطور الهائل في تكنولوجيا الاتصال بكل أبعادها وأحجامها ؛ إلا أن العالم لم يستطيع حتى الآن إيجاد وسائل كفيلة بالتحكم والسيطرة بشكل كامل على هذه التكنولوجيا الضخمة التي تمتاز بالتعقيد والتداخل بشكل كلي.</a:t>
            </a:r>
          </a:p>
          <a:p>
            <a:pPr algn="ctr"/>
            <a:r>
              <a:rPr lang="ar-DZ" sz="2000" b="1" dirty="0" smtClean="0">
                <a:latin typeface="Arial" pitchFamily="34" charset="0"/>
                <a:cs typeface="Arial" pitchFamily="34" charset="0"/>
              </a:rPr>
              <a:t>ولقد سمحت الانترنت بإصدار صحف متعددة ذات أبعاد وأحجام مختلفة مما أدى إلى تغيرات كبيرة في مفهوم الأداء الصحفي واستخدام قوالب صحفية مختلفة تبدو أكثر قدرة على التعبير عن متطلبات العصر .ولقد أدت الثورة التقنية وانصهارها مع الإعلام إلى جلب الكثير من الصحف إلى البيوت سواء كانت ورقية أم الكترونية ، هذه الأخيرة التي انتشرت بصورة كبيرة في كافة العالم وأصبحت من بين الوسائل الأكثر رواجا في الوسط الجامعي وانتقل عالم الصحافة من إعلام الكتروني إلى صحف الكترونية لها جمهورها المتميز الذي يعتمد على الانترنت ؛ فقد أخذ انتشارها الواسع وتطورها السريع يؤثر يؤثر بشكل كبير على المهتمين بهذا المجال .</a:t>
            </a:r>
          </a:p>
          <a:p>
            <a:pPr algn="ctr"/>
            <a:r>
              <a:rPr lang="ar-DZ" sz="2000" b="1" dirty="0" smtClean="0">
                <a:latin typeface="Arial" pitchFamily="34" charset="0"/>
                <a:cs typeface="Arial" pitchFamily="34" charset="0"/>
              </a:rPr>
              <a:t>حيث أن الصحف الالكترونية جاءت بشكل جديد يجعلها تحتل الصدارة بالرغم أن الصحف الالكترونية هي نفسها الورقية لكنها حملت معها طابع جديد وهو السرعة في بث الأحداث والمعلومات دون حواجز وقيود ، الأمر الذي مكن الأستاذ الجامعي من المشاركة في المواضيع التي تطرح وذلك من خلال إبداء رأيه حول المواضيع التي تشغل اهتمامه ومناقشة القضايا التي تطرح</a:t>
            </a:r>
            <a:r>
              <a:rPr lang="ar-DZ" sz="2000" b="1" dirty="0" smtClean="0"/>
              <a:t> </a:t>
            </a:r>
            <a:r>
              <a:rPr lang="ar-DZ" sz="2000" dirty="0" smtClean="0"/>
              <a:t>.</a:t>
            </a:r>
            <a:endParaRPr lang="fr-FR" sz="2000" dirty="0"/>
          </a:p>
        </p:txBody>
      </p:sp>
      <p:sp>
        <p:nvSpPr>
          <p:cNvPr id="37" name="Rectangle 18"/>
          <p:cNvSpPr>
            <a:spLocks noChangeArrowheads="1"/>
          </p:cNvSpPr>
          <p:nvPr/>
        </p:nvSpPr>
        <p:spPr bwMode="auto">
          <a:xfrm>
            <a:off x="18688080" y="6743596"/>
            <a:ext cx="8472467" cy="928689"/>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39" name="Text Box 23"/>
          <p:cNvSpPr txBox="1"/>
          <p:nvPr/>
        </p:nvSpPr>
        <p:spPr>
          <a:xfrm>
            <a:off x="21688476" y="6815034"/>
            <a:ext cx="2643170"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a:cs typeface="+mn-cs"/>
              </a:rPr>
              <a:t>مقدمة</a:t>
            </a:r>
            <a:endParaRPr lang="fr-FR" sz="4500" b="1" kern="0" dirty="0">
              <a:solidFill>
                <a:srgbClr val="000000"/>
              </a:solidFill>
              <a:latin typeface="Arial"/>
              <a:cs typeface="+mn-cs"/>
            </a:endParaRPr>
          </a:p>
        </p:txBody>
      </p:sp>
      <p:sp>
        <p:nvSpPr>
          <p:cNvPr id="3073" name="Rectangle 1"/>
          <p:cNvSpPr>
            <a:spLocks noChangeArrowheads="1"/>
          </p:cNvSpPr>
          <p:nvPr/>
        </p:nvSpPr>
        <p:spPr bwMode="auto">
          <a:xfrm>
            <a:off x="28580462" y="97795"/>
            <a:ext cx="223138"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11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a:t>
            </a:r>
            <a:endParaRPr kumimoji="0" lang="ar-D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0" name="Rectangle 18"/>
          <p:cNvSpPr>
            <a:spLocks noChangeArrowheads="1"/>
          </p:cNvSpPr>
          <p:nvPr/>
        </p:nvSpPr>
        <p:spPr bwMode="auto">
          <a:xfrm>
            <a:off x="16687816" y="34890168"/>
            <a:ext cx="9865098" cy="1224147"/>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dirty="0">
              <a:solidFill>
                <a:srgbClr val="000000"/>
              </a:solidFill>
              <a:latin typeface="Tahoma" pitchFamily="34" charset="0"/>
            </a:endParaRPr>
          </a:p>
        </p:txBody>
      </p:sp>
      <p:sp>
        <p:nvSpPr>
          <p:cNvPr id="41" name="Text Box 23"/>
          <p:cNvSpPr txBox="1"/>
          <p:nvPr/>
        </p:nvSpPr>
        <p:spPr>
          <a:xfrm>
            <a:off x="18545204" y="35104482"/>
            <a:ext cx="5429249" cy="690562"/>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pitchFamily="34"/>
                <a:cs typeface="+mn-cs"/>
              </a:rPr>
              <a:t>مجتمع البحث</a:t>
            </a:r>
            <a:endParaRPr lang="fr-FR" sz="4500" b="1" kern="0" dirty="0">
              <a:solidFill>
                <a:srgbClr val="000000"/>
              </a:solidFill>
              <a:latin typeface="Arial" pitchFamily="34"/>
              <a:cs typeface="+mn-cs"/>
            </a:endParaRPr>
          </a:p>
        </p:txBody>
      </p:sp>
      <p:sp>
        <p:nvSpPr>
          <p:cNvPr id="42" name="Rectangle à coins arrondis 41"/>
          <p:cNvSpPr/>
          <p:nvPr/>
        </p:nvSpPr>
        <p:spPr>
          <a:xfrm>
            <a:off x="13873058" y="36133038"/>
            <a:ext cx="14930542" cy="597236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ar-DZ" sz="4000" b="1" dirty="0" smtClean="0">
                <a:latin typeface="Arial" pitchFamily="34" charset="0"/>
                <a:cs typeface="Arial" pitchFamily="34" charset="0"/>
              </a:rPr>
              <a:t>المجال البشري : يتمثل المجال البشري للدراسة الحالية في الأساتذة الموجودين في كلية العلوم الإنسانية والاجتماعية بجامعة قاصدي مرباح ورقلة ، حيث أن عدد الأساتذة بلغ 134 أستاذ في الكلية .حيث فضلنا كلية العلوم الإنسانية والاجتماعية بحكم الدراسة بها وسهولة الحصول على المعلومات الكافية.</a:t>
            </a:r>
          </a:p>
          <a:p>
            <a:pPr algn="ctr" rtl="1"/>
            <a:r>
              <a:rPr lang="ar-DZ" sz="4000" b="1" dirty="0" smtClean="0">
                <a:latin typeface="Arial" pitchFamily="34" charset="0"/>
                <a:cs typeface="Arial" pitchFamily="34" charset="0"/>
              </a:rPr>
              <a:t>أما بالنسبة لاختيار</a:t>
            </a:r>
            <a:r>
              <a:rPr lang="fr-FR" sz="4000" b="1" dirty="0" smtClean="0">
                <a:latin typeface="Arial" pitchFamily="34" charset="0"/>
                <a:cs typeface="Arial" pitchFamily="34" charset="0"/>
              </a:rPr>
              <a:t> </a:t>
            </a:r>
            <a:r>
              <a:rPr lang="ar-DZ" sz="4000" b="1" dirty="0" smtClean="0">
                <a:latin typeface="Arial" pitchFamily="34" charset="0"/>
                <a:cs typeface="Arial" pitchFamily="34" charset="0"/>
              </a:rPr>
              <a:t>العينة فقد تم استخدام المسح الشامل </a:t>
            </a:r>
            <a:r>
              <a:rPr lang="ar-DZ" sz="4000" b="1" dirty="0" smtClean="0">
                <a:latin typeface="Arial" pitchFamily="34" charset="0"/>
                <a:cs typeface="Arial" pitchFamily="34" charset="0"/>
              </a:rPr>
              <a:t>لأننا </a:t>
            </a:r>
            <a:r>
              <a:rPr lang="ar-DZ" sz="4000" b="1" dirty="0" smtClean="0">
                <a:latin typeface="Arial" pitchFamily="34" charset="0"/>
                <a:cs typeface="Arial" pitchFamily="34" charset="0"/>
              </a:rPr>
              <a:t>نرى بأنه يعبر عن </a:t>
            </a:r>
            <a:r>
              <a:rPr lang="ar-DZ" sz="4000" b="1" dirty="0" smtClean="0">
                <a:latin typeface="Arial" pitchFamily="34" charset="0"/>
                <a:cs typeface="Arial" pitchFamily="34" charset="0"/>
              </a:rPr>
              <a:t>الإجابة </a:t>
            </a:r>
            <a:r>
              <a:rPr lang="ar-DZ" sz="4000" b="1" dirty="0" smtClean="0">
                <a:latin typeface="Arial" pitchFamily="34" charset="0"/>
                <a:cs typeface="Arial" pitchFamily="34" charset="0"/>
              </a:rPr>
              <a:t>على الفرضيات المطروحة .</a:t>
            </a:r>
          </a:p>
        </p:txBody>
      </p:sp>
      <p:pic>
        <p:nvPicPr>
          <p:cNvPr id="44" name="Picture 193" descr="Univ-Sigle"/>
          <p:cNvPicPr>
            <a:picLocks noChangeAspect="1"/>
          </p:cNvPicPr>
          <p:nvPr/>
        </p:nvPicPr>
        <p:blipFill>
          <a:blip r:embed="rId3" cstate="print"/>
          <a:stretch>
            <a:fillRect/>
          </a:stretch>
        </p:blipFill>
        <p:spPr>
          <a:xfrm>
            <a:off x="26331946" y="99862"/>
            <a:ext cx="2341559" cy="27860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rigin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1392</TotalTime>
  <Words>1486</Words>
  <Application>Microsoft Office PowerPoint</Application>
  <PresentationFormat>Personnalisé</PresentationFormat>
  <Paragraphs>51</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Promenade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oulfa</cp:lastModifiedBy>
  <cp:revision>179</cp:revision>
  <dcterms:created xsi:type="dcterms:W3CDTF">2014-04-16T09:22:23Z</dcterms:created>
  <dcterms:modified xsi:type="dcterms:W3CDTF">2015-02-25T16:42:03Z</dcterms:modified>
</cp:coreProperties>
</file>